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 id="2147483944" r:id="rId2"/>
    <p:sldMasterId id="2147483956" r:id="rId3"/>
  </p:sldMasterIdLst>
  <p:notesMasterIdLst>
    <p:notesMasterId r:id="rId91"/>
  </p:notesMasterIdLst>
  <p:sldIdLst>
    <p:sldId id="356" r:id="rId4"/>
    <p:sldId id="389" r:id="rId5"/>
    <p:sldId id="390" r:id="rId6"/>
    <p:sldId id="395" r:id="rId7"/>
    <p:sldId id="259" r:id="rId8"/>
    <p:sldId id="270" r:id="rId9"/>
    <p:sldId id="277" r:id="rId10"/>
    <p:sldId id="410" r:id="rId11"/>
    <p:sldId id="411" r:id="rId12"/>
    <p:sldId id="412" r:id="rId13"/>
    <p:sldId id="413" r:id="rId14"/>
    <p:sldId id="414" r:id="rId15"/>
    <p:sldId id="415" r:id="rId16"/>
    <p:sldId id="416" r:id="rId17"/>
    <p:sldId id="418" r:id="rId18"/>
    <p:sldId id="417" r:id="rId19"/>
    <p:sldId id="357" r:id="rId20"/>
    <p:sldId id="290" r:id="rId21"/>
    <p:sldId id="289" r:id="rId22"/>
    <p:sldId id="294" r:id="rId23"/>
    <p:sldId id="305" r:id="rId24"/>
    <p:sldId id="396" r:id="rId25"/>
    <p:sldId id="301" r:id="rId26"/>
    <p:sldId id="400" r:id="rId27"/>
    <p:sldId id="300" r:id="rId28"/>
    <p:sldId id="299" r:id="rId29"/>
    <p:sldId id="312" r:id="rId30"/>
    <p:sldId id="405" r:id="rId31"/>
    <p:sldId id="315" r:id="rId32"/>
    <p:sldId id="298" r:id="rId33"/>
    <p:sldId id="313" r:id="rId34"/>
    <p:sldId id="311" r:id="rId35"/>
    <p:sldId id="408" r:id="rId36"/>
    <p:sldId id="327" r:id="rId37"/>
    <p:sldId id="392" r:id="rId38"/>
    <p:sldId id="394" r:id="rId39"/>
    <p:sldId id="368" r:id="rId40"/>
    <p:sldId id="369" r:id="rId41"/>
    <p:sldId id="370" r:id="rId42"/>
    <p:sldId id="401" r:id="rId43"/>
    <p:sldId id="402" r:id="rId44"/>
    <p:sldId id="409" r:id="rId45"/>
    <p:sldId id="403" r:id="rId46"/>
    <p:sldId id="397" r:id="rId47"/>
    <p:sldId id="398" r:id="rId48"/>
    <p:sldId id="382" r:id="rId49"/>
    <p:sldId id="383" r:id="rId50"/>
    <p:sldId id="385" r:id="rId51"/>
    <p:sldId id="384" r:id="rId52"/>
    <p:sldId id="386" r:id="rId53"/>
    <p:sldId id="371" r:id="rId54"/>
    <p:sldId id="372" r:id="rId55"/>
    <p:sldId id="373" r:id="rId56"/>
    <p:sldId id="374" r:id="rId57"/>
    <p:sldId id="407" r:id="rId58"/>
    <p:sldId id="375" r:id="rId59"/>
    <p:sldId id="376" r:id="rId60"/>
    <p:sldId id="377" r:id="rId61"/>
    <p:sldId id="378" r:id="rId62"/>
    <p:sldId id="379" r:id="rId63"/>
    <p:sldId id="380" r:id="rId64"/>
    <p:sldId id="381" r:id="rId65"/>
    <p:sldId id="336" r:id="rId66"/>
    <p:sldId id="338" r:id="rId67"/>
    <p:sldId id="339" r:id="rId68"/>
    <p:sldId id="340" r:id="rId69"/>
    <p:sldId id="334" r:id="rId70"/>
    <p:sldId id="346" r:id="rId71"/>
    <p:sldId id="347" r:id="rId72"/>
    <p:sldId id="348" r:id="rId73"/>
    <p:sldId id="343" r:id="rId74"/>
    <p:sldId id="349" r:id="rId75"/>
    <p:sldId id="387" r:id="rId76"/>
    <p:sldId id="352" r:id="rId77"/>
    <p:sldId id="353" r:id="rId78"/>
    <p:sldId id="354" r:id="rId79"/>
    <p:sldId id="355" r:id="rId80"/>
    <p:sldId id="358" r:id="rId81"/>
    <p:sldId id="363" r:id="rId82"/>
    <p:sldId id="359" r:id="rId83"/>
    <p:sldId id="360" r:id="rId84"/>
    <p:sldId id="362" r:id="rId85"/>
    <p:sldId id="365" r:id="rId86"/>
    <p:sldId id="366" r:id="rId87"/>
    <p:sldId id="361" r:id="rId88"/>
    <p:sldId id="399" r:id="rId89"/>
    <p:sldId id="406" r:id="rId90"/>
  </p:sldIdLst>
  <p:sldSz cx="9906000" cy="6858000" type="A4"/>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3424"/>
    <a:srgbClr val="78A22F"/>
    <a:srgbClr val="008AB0"/>
    <a:srgbClr val="7B95AE"/>
    <a:srgbClr val="D5872B"/>
    <a:srgbClr val="D7B012"/>
    <a:srgbClr val="616B9C"/>
    <a:srgbClr val="1AA0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9" autoAdjust="0"/>
    <p:restoredTop sz="94708" autoAdjust="0"/>
  </p:normalViewPr>
  <p:slideViewPr>
    <p:cSldViewPr>
      <p:cViewPr varScale="1">
        <p:scale>
          <a:sx n="94" d="100"/>
          <a:sy n="94" d="100"/>
        </p:scale>
        <p:origin x="-1062" y="-90"/>
      </p:cViewPr>
      <p:guideLst>
        <p:guide orient="horz" pos="528"/>
        <p:guide orient="horz" pos="4201"/>
        <p:guide orient="horz" pos="1221"/>
        <p:guide pos="3120"/>
        <p:guide pos="347"/>
        <p:guide pos="6017"/>
      </p:guideLst>
    </p:cSldViewPr>
  </p:slideViewPr>
  <p:outlineViewPr>
    <p:cViewPr>
      <p:scale>
        <a:sx n="33" d="100"/>
        <a:sy n="33" d="100"/>
      </p:scale>
      <p:origin x="0" y="48366"/>
    </p:cViewPr>
  </p:outlineViewPr>
  <p:notesTextViewPr>
    <p:cViewPr>
      <p:scale>
        <a:sx n="100" d="100"/>
        <a:sy n="100" d="100"/>
      </p:scale>
      <p:origin x="0" y="0"/>
    </p:cViewPr>
  </p:notesTextViewPr>
  <p:sorterViewPr>
    <p:cViewPr>
      <p:scale>
        <a:sx n="66" d="100"/>
        <a:sy n="66" d="100"/>
      </p:scale>
      <p:origin x="0" y="318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slide" Target="slides/slide81.xml"/><Relationship Id="rId89" Type="http://schemas.openxmlformats.org/officeDocument/2006/relationships/slide" Target="slides/slide86.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tableStyles" Target="tableStyle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2D7CCD1-5986-4C90-85F5-969EBE91FAF2}" type="datetimeFigureOut">
              <a:rPr lang="en-US"/>
              <a:pPr>
                <a:defRPr/>
              </a:pPr>
              <a:t>2/27/2012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332A019-E4A9-491A-BE1E-A72542E474E3}" type="slidenum">
              <a:rPr lang="en-US"/>
              <a:pPr>
                <a:defRPr/>
              </a:pPr>
              <a:t>‹#›</a:t>
            </a:fld>
            <a:endParaRPr lang="en-US"/>
          </a:p>
        </p:txBody>
      </p:sp>
    </p:spTree>
    <p:extLst>
      <p:ext uri="{BB962C8B-B14F-4D97-AF65-F5344CB8AC3E}">
        <p14:creationId xmlns:p14="http://schemas.microsoft.com/office/powerpoint/2010/main" val="14279425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7" descr="AP_logo_RGB_150dpi.png"/>
          <p:cNvPicPr>
            <a:picLocks noChangeAspect="1"/>
          </p:cNvPicPr>
          <p:nvPr userDrawn="1"/>
        </p:nvPicPr>
        <p:blipFill>
          <a:blip r:embed="rId2" cstate="print"/>
          <a:srcRect/>
          <a:stretch>
            <a:fillRect/>
          </a:stretch>
        </p:blipFill>
        <p:spPr bwMode="auto">
          <a:xfrm>
            <a:off x="533400" y="528638"/>
            <a:ext cx="2316163" cy="652462"/>
          </a:xfrm>
          <a:prstGeom prst="rect">
            <a:avLst/>
          </a:prstGeom>
          <a:noFill/>
          <a:ln w="9525">
            <a:noFill/>
            <a:miter lim="800000"/>
            <a:headEnd/>
            <a:tailEnd/>
          </a:ln>
        </p:spPr>
      </p:pic>
      <p:cxnSp>
        <p:nvCxnSpPr>
          <p:cNvPr id="5" name="Straight Connector 4"/>
          <p:cNvCxnSpPr/>
          <p:nvPr userDrawn="1"/>
        </p:nvCxnSpPr>
        <p:spPr>
          <a:xfrm flipV="1">
            <a:off x="360363" y="6438900"/>
            <a:ext cx="9186862" cy="9525"/>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a:xfrm>
            <a:off x="360363" y="1947863"/>
            <a:ext cx="9191625" cy="971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8" name="Group 13"/>
          <p:cNvGrpSpPr>
            <a:grpSpLocks/>
          </p:cNvGrpSpPr>
          <p:nvPr userDrawn="1"/>
        </p:nvGrpSpPr>
        <p:grpSpPr bwMode="auto">
          <a:xfrm>
            <a:off x="-3136900" y="0"/>
            <a:ext cx="3017837" cy="6858000"/>
            <a:chOff x="-3137354" y="0"/>
            <a:chExt cx="3018256" cy="6858000"/>
          </a:xfrm>
        </p:grpSpPr>
        <p:grpSp>
          <p:nvGrpSpPr>
            <p:cNvPr id="9" name="Group 64"/>
            <p:cNvGrpSpPr>
              <a:grpSpLocks/>
            </p:cNvGrpSpPr>
            <p:nvPr/>
          </p:nvGrpSpPr>
          <p:grpSpPr bwMode="auto">
            <a:xfrm>
              <a:off x="-3137354" y="0"/>
              <a:ext cx="3018256" cy="6858000"/>
              <a:chOff x="-3137354" y="0"/>
              <a:chExt cx="3018256" cy="6858000"/>
            </a:xfrm>
          </p:grpSpPr>
          <p:sp>
            <p:nvSpPr>
              <p:cNvPr id="11" name="Rectangle 10"/>
              <p:cNvSpPr/>
              <p:nvPr userDrawn="1"/>
            </p:nvSpPr>
            <p:spPr>
              <a:xfrm>
                <a:off x="-3137354" y="0"/>
                <a:ext cx="299444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 name="TextBox 11"/>
              <p:cNvSpPr txBox="1"/>
              <p:nvPr userDrawn="1"/>
            </p:nvSpPr>
            <p:spPr>
              <a:xfrm>
                <a:off x="-2983346" y="100013"/>
                <a:ext cx="2840432" cy="152400"/>
              </a:xfrm>
              <a:prstGeom prst="rect">
                <a:avLst/>
              </a:prstGeom>
              <a:noFill/>
            </p:spPr>
            <p:txBody>
              <a:bodyPr lIns="0" tIns="0" rIns="0" bIns="0">
                <a:spAutoFit/>
              </a:bodyPr>
              <a:lstStyle/>
              <a:p>
                <a:pPr fontAlgn="auto">
                  <a:spcBef>
                    <a:spcPts val="0"/>
                  </a:spcBef>
                  <a:spcAft>
                    <a:spcPts val="0"/>
                  </a:spcAft>
                  <a:defRPr/>
                </a:pPr>
                <a:r>
                  <a:rPr lang="en-GB" sz="1000" b="1" dirty="0">
                    <a:solidFill>
                      <a:schemeClr val="accent2"/>
                    </a:solidFill>
                    <a:latin typeface="+mn-lt"/>
                  </a:rPr>
                  <a:t>Colour palette for PowerPoint presentations</a:t>
                </a:r>
                <a:endParaRPr lang="en-US" sz="1000" b="1" dirty="0">
                  <a:solidFill>
                    <a:schemeClr val="accent2"/>
                  </a:solidFill>
                  <a:latin typeface="+mn-lt"/>
                </a:endParaRPr>
              </a:p>
            </p:txBody>
          </p:sp>
          <p:grpSp>
            <p:nvGrpSpPr>
              <p:cNvPr id="13" name="Group 58"/>
              <p:cNvGrpSpPr>
                <a:grpSpLocks/>
              </p:cNvGrpSpPr>
              <p:nvPr userDrawn="1"/>
            </p:nvGrpSpPr>
            <p:grpSpPr bwMode="auto">
              <a:xfrm>
                <a:off x="-2983346" y="611188"/>
                <a:ext cx="2864248" cy="307975"/>
                <a:chOff x="-2983346" y="611188"/>
                <a:chExt cx="2864248" cy="307975"/>
              </a:xfrm>
            </p:grpSpPr>
            <p:sp>
              <p:nvSpPr>
                <p:cNvPr id="55" name="Rectangle 9"/>
                <p:cNvSpPr/>
                <p:nvPr userDrawn="1"/>
              </p:nvSpPr>
              <p:spPr>
                <a:xfrm>
                  <a:off x="-2983346" y="611188"/>
                  <a:ext cx="309606" cy="285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 name="TextBox 11"/>
                <p:cNvSpPr txBox="1"/>
                <p:nvPr userDrawn="1"/>
              </p:nvSpPr>
              <p:spPr>
                <a:xfrm>
                  <a:off x="-2518143" y="611188"/>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Actuarial Bright Green</a:t>
                  </a:r>
                </a:p>
                <a:p>
                  <a:pPr fontAlgn="auto">
                    <a:spcBef>
                      <a:spcPts val="0"/>
                    </a:spcBef>
                    <a:spcAft>
                      <a:spcPts val="0"/>
                    </a:spcAft>
                    <a:defRPr/>
                  </a:pPr>
                  <a:r>
                    <a:rPr lang="en-GB" sz="1000" dirty="0">
                      <a:latin typeface="+mn-lt"/>
                    </a:rPr>
                    <a:t>R148  G166  B31</a:t>
                  </a:r>
                  <a:endParaRPr lang="en-US" sz="1000" dirty="0">
                    <a:latin typeface="+mn-lt"/>
                  </a:endParaRPr>
                </a:p>
              </p:txBody>
            </p:sp>
          </p:grpSp>
          <p:grpSp>
            <p:nvGrpSpPr>
              <p:cNvPr id="14" name="Group 76"/>
              <p:cNvGrpSpPr>
                <a:grpSpLocks/>
              </p:cNvGrpSpPr>
              <p:nvPr userDrawn="1"/>
            </p:nvGrpSpPr>
            <p:grpSpPr bwMode="auto">
              <a:xfrm>
                <a:off x="-2983346" y="1017588"/>
                <a:ext cx="2864248" cy="307975"/>
                <a:chOff x="-2929703" y="500513"/>
                <a:chExt cx="2643920" cy="307975"/>
              </a:xfrm>
            </p:grpSpPr>
            <p:sp>
              <p:nvSpPr>
                <p:cNvPr id="53" name="Rectangle 14"/>
                <p:cNvSpPr/>
                <p:nvPr userDrawn="1"/>
              </p:nvSpPr>
              <p:spPr>
                <a:xfrm>
                  <a:off x="-2929703" y="500513"/>
                  <a:ext cx="285790" cy="285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 name="TextBox 15"/>
                <p:cNvSpPr txBox="1"/>
                <p:nvPr userDrawn="1"/>
              </p:nvSpPr>
              <p:spPr>
                <a:xfrm>
                  <a:off x="-2500285" y="50051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Actuarial Slate</a:t>
                  </a:r>
                </a:p>
                <a:p>
                  <a:pPr fontAlgn="auto">
                    <a:spcBef>
                      <a:spcPts val="0"/>
                    </a:spcBef>
                    <a:spcAft>
                      <a:spcPts val="0"/>
                    </a:spcAft>
                    <a:defRPr/>
                  </a:pPr>
                  <a:r>
                    <a:rPr lang="en-GB" sz="1000" dirty="0">
                      <a:latin typeface="+mn-lt"/>
                    </a:rPr>
                    <a:t>R32  G44  B52 *</a:t>
                  </a:r>
                  <a:endParaRPr lang="en-US" sz="800" dirty="0">
                    <a:latin typeface="+mn-lt"/>
                  </a:endParaRPr>
                </a:p>
              </p:txBody>
            </p:sp>
          </p:grpSp>
          <p:grpSp>
            <p:nvGrpSpPr>
              <p:cNvPr id="15" name="Group 16"/>
              <p:cNvGrpSpPr>
                <a:grpSpLocks/>
              </p:cNvGrpSpPr>
              <p:nvPr userDrawn="1"/>
            </p:nvGrpSpPr>
            <p:grpSpPr bwMode="auto">
              <a:xfrm>
                <a:off x="-2983346" y="1714500"/>
                <a:ext cx="2864248" cy="307975"/>
                <a:chOff x="-2929703" y="500180"/>
                <a:chExt cx="2643920" cy="307975"/>
              </a:xfrm>
            </p:grpSpPr>
            <p:sp>
              <p:nvSpPr>
                <p:cNvPr id="51" name="Rectangle 17"/>
                <p:cNvSpPr/>
                <p:nvPr userDrawn="1"/>
              </p:nvSpPr>
              <p:spPr>
                <a:xfrm>
                  <a:off x="-2929703" y="500180"/>
                  <a:ext cx="285790" cy="2857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TextBox 18"/>
                <p:cNvSpPr txBox="1"/>
                <p:nvPr userDrawn="1"/>
              </p:nvSpPr>
              <p:spPr>
                <a:xfrm>
                  <a:off x="-2500285" y="500180"/>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Olive Green</a:t>
                  </a:r>
                </a:p>
                <a:p>
                  <a:pPr fontAlgn="auto">
                    <a:spcBef>
                      <a:spcPts val="0"/>
                    </a:spcBef>
                    <a:spcAft>
                      <a:spcPts val="0"/>
                    </a:spcAft>
                    <a:defRPr/>
                  </a:pPr>
                  <a:r>
                    <a:rPr lang="en-GB" sz="1000" dirty="0">
                      <a:latin typeface="+mn-lt"/>
                    </a:rPr>
                    <a:t>R120  G162  B47</a:t>
                  </a:r>
                  <a:endParaRPr lang="en-US" sz="1000" dirty="0">
                    <a:latin typeface="+mn-lt"/>
                  </a:endParaRPr>
                </a:p>
              </p:txBody>
            </p:sp>
          </p:grpSp>
          <p:sp>
            <p:nvSpPr>
              <p:cNvPr id="16" name="TextBox 15"/>
              <p:cNvSpPr txBox="1"/>
              <p:nvPr userDrawn="1"/>
            </p:nvSpPr>
            <p:spPr>
              <a:xfrm>
                <a:off x="-2983346" y="1500188"/>
                <a:ext cx="2400633" cy="153987"/>
              </a:xfrm>
              <a:prstGeom prst="rect">
                <a:avLst/>
              </a:prstGeom>
              <a:noFill/>
            </p:spPr>
            <p:txBody>
              <a:bodyPr lIns="0" tIns="0" rIns="0" bIns="0">
                <a:spAutoFit/>
              </a:bodyPr>
              <a:lstStyle/>
              <a:p>
                <a:pPr fontAlgn="auto">
                  <a:spcBef>
                    <a:spcPts val="0"/>
                  </a:spcBef>
                  <a:spcAft>
                    <a:spcPts val="0"/>
                  </a:spcAft>
                  <a:defRPr/>
                </a:pPr>
                <a:r>
                  <a:rPr lang="en-GB" sz="1000" b="1" dirty="0">
                    <a:latin typeface="+mn-lt"/>
                  </a:rPr>
                  <a:t>Secondary colour palette</a:t>
                </a:r>
                <a:endParaRPr lang="en-US" sz="1000" b="1" dirty="0">
                  <a:latin typeface="+mn-lt"/>
                </a:endParaRPr>
              </a:p>
            </p:txBody>
          </p:sp>
          <p:sp>
            <p:nvSpPr>
              <p:cNvPr id="17" name="TextBox 16"/>
              <p:cNvSpPr txBox="1"/>
              <p:nvPr userDrawn="1"/>
            </p:nvSpPr>
            <p:spPr>
              <a:xfrm>
                <a:off x="-2983346" y="376238"/>
                <a:ext cx="2400633" cy="152400"/>
              </a:xfrm>
              <a:prstGeom prst="rect">
                <a:avLst/>
              </a:prstGeom>
              <a:noFill/>
            </p:spPr>
            <p:txBody>
              <a:bodyPr lIns="0" tIns="0" rIns="0" bIns="0">
                <a:spAutoFit/>
              </a:bodyPr>
              <a:lstStyle/>
              <a:p>
                <a:pPr fontAlgn="auto">
                  <a:spcBef>
                    <a:spcPts val="0"/>
                  </a:spcBef>
                  <a:spcAft>
                    <a:spcPts val="0"/>
                  </a:spcAft>
                  <a:defRPr/>
                </a:pPr>
                <a:r>
                  <a:rPr lang="en-GB" sz="1000" b="1" dirty="0">
                    <a:latin typeface="+mn-lt"/>
                  </a:rPr>
                  <a:t>Primary colour palette</a:t>
                </a:r>
                <a:endParaRPr lang="en-US" sz="1000" b="1" dirty="0">
                  <a:latin typeface="+mn-lt"/>
                </a:endParaRPr>
              </a:p>
            </p:txBody>
          </p:sp>
          <p:grpSp>
            <p:nvGrpSpPr>
              <p:cNvPr id="18" name="Group 24"/>
              <p:cNvGrpSpPr>
                <a:grpSpLocks/>
              </p:cNvGrpSpPr>
              <p:nvPr userDrawn="1"/>
            </p:nvGrpSpPr>
            <p:grpSpPr bwMode="auto">
              <a:xfrm>
                <a:off x="-2983346" y="2125663"/>
                <a:ext cx="2864248" cy="307975"/>
                <a:chOff x="-2929703" y="500207"/>
                <a:chExt cx="2643920" cy="307975"/>
              </a:xfrm>
            </p:grpSpPr>
            <p:sp>
              <p:nvSpPr>
                <p:cNvPr id="49" name="Rectangle 48"/>
                <p:cNvSpPr/>
                <p:nvPr userDrawn="1"/>
              </p:nvSpPr>
              <p:spPr>
                <a:xfrm>
                  <a:off x="-2929703" y="500207"/>
                  <a:ext cx="285790" cy="285750"/>
                </a:xfrm>
                <a:prstGeom prst="rect">
                  <a:avLst/>
                </a:prstGeom>
                <a:solidFill>
                  <a:srgbClr val="0093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 name="TextBox 49"/>
                <p:cNvSpPr txBox="1"/>
                <p:nvPr userDrawn="1"/>
              </p:nvSpPr>
              <p:spPr>
                <a:xfrm>
                  <a:off x="-2500285" y="500207"/>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Bottle Green</a:t>
                  </a:r>
                </a:p>
                <a:p>
                  <a:pPr fontAlgn="auto">
                    <a:spcBef>
                      <a:spcPts val="0"/>
                    </a:spcBef>
                    <a:spcAft>
                      <a:spcPts val="0"/>
                    </a:spcAft>
                    <a:defRPr/>
                  </a:pPr>
                  <a:r>
                    <a:rPr lang="en-GB" sz="1000" dirty="0">
                      <a:latin typeface="+mn-lt"/>
                    </a:rPr>
                    <a:t>R0  G147  B127</a:t>
                  </a:r>
                  <a:endParaRPr lang="en-US" sz="1000" dirty="0">
                    <a:latin typeface="+mn-lt"/>
                  </a:endParaRPr>
                </a:p>
              </p:txBody>
            </p:sp>
          </p:grpSp>
          <p:grpSp>
            <p:nvGrpSpPr>
              <p:cNvPr id="19" name="Group 27"/>
              <p:cNvGrpSpPr>
                <a:grpSpLocks/>
              </p:cNvGrpSpPr>
              <p:nvPr userDrawn="1"/>
            </p:nvGrpSpPr>
            <p:grpSpPr bwMode="auto">
              <a:xfrm>
                <a:off x="-2983346" y="2536825"/>
                <a:ext cx="2864248" cy="307975"/>
                <a:chOff x="-2929703" y="500233"/>
                <a:chExt cx="2643920" cy="307975"/>
              </a:xfrm>
            </p:grpSpPr>
            <p:sp>
              <p:nvSpPr>
                <p:cNvPr id="47" name="Rectangle 46"/>
                <p:cNvSpPr/>
                <p:nvPr userDrawn="1"/>
              </p:nvSpPr>
              <p:spPr>
                <a:xfrm>
                  <a:off x="-2929703" y="500233"/>
                  <a:ext cx="285790" cy="2857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8" name="TextBox 47"/>
                <p:cNvSpPr txBox="1"/>
                <p:nvPr userDrawn="1"/>
              </p:nvSpPr>
              <p:spPr>
                <a:xfrm>
                  <a:off x="-2500285" y="50023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Turquoise</a:t>
                  </a:r>
                </a:p>
                <a:p>
                  <a:pPr fontAlgn="auto">
                    <a:spcBef>
                      <a:spcPts val="0"/>
                    </a:spcBef>
                    <a:spcAft>
                      <a:spcPts val="0"/>
                    </a:spcAft>
                    <a:defRPr/>
                  </a:pPr>
                  <a:r>
                    <a:rPr lang="en-GB" sz="1000" dirty="0">
                      <a:latin typeface="+mn-lt"/>
                    </a:rPr>
                    <a:t>R0  G138  B176</a:t>
                  </a:r>
                  <a:endParaRPr lang="en-US" sz="1000" dirty="0">
                    <a:latin typeface="+mn-lt"/>
                  </a:endParaRPr>
                </a:p>
              </p:txBody>
            </p:sp>
          </p:grpSp>
          <p:grpSp>
            <p:nvGrpSpPr>
              <p:cNvPr id="20" name="Group 60"/>
              <p:cNvGrpSpPr>
                <a:grpSpLocks/>
              </p:cNvGrpSpPr>
              <p:nvPr userDrawn="1"/>
            </p:nvGrpSpPr>
            <p:grpSpPr bwMode="auto">
              <a:xfrm>
                <a:off x="-2983346" y="2947988"/>
                <a:ext cx="2864248" cy="307975"/>
                <a:chOff x="-2983346" y="2947988"/>
                <a:chExt cx="2864248" cy="307975"/>
              </a:xfrm>
            </p:grpSpPr>
            <p:sp>
              <p:nvSpPr>
                <p:cNvPr id="45" name="Rectangle 44"/>
                <p:cNvSpPr/>
                <p:nvPr userDrawn="1"/>
              </p:nvSpPr>
              <p:spPr>
                <a:xfrm>
                  <a:off x="-2983346" y="2947988"/>
                  <a:ext cx="309606" cy="285750"/>
                </a:xfrm>
                <a:prstGeom prst="rect">
                  <a:avLst/>
                </a:prstGeom>
                <a:solidFill>
                  <a:srgbClr val="1AA0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TextBox 45"/>
                <p:cNvSpPr txBox="1"/>
                <p:nvPr userDrawn="1"/>
              </p:nvSpPr>
              <p:spPr>
                <a:xfrm>
                  <a:off x="-2518143" y="2947988"/>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Aqua Blue</a:t>
                  </a:r>
                </a:p>
                <a:p>
                  <a:pPr fontAlgn="auto">
                    <a:spcBef>
                      <a:spcPts val="0"/>
                    </a:spcBef>
                    <a:spcAft>
                      <a:spcPts val="0"/>
                    </a:spcAft>
                    <a:defRPr/>
                  </a:pPr>
                  <a:r>
                    <a:rPr lang="en-GB" sz="1000" dirty="0">
                      <a:latin typeface="+mn-lt"/>
                    </a:rPr>
                    <a:t>R26 G160  B170</a:t>
                  </a:r>
                  <a:endParaRPr lang="en-US" sz="1000" dirty="0">
                    <a:latin typeface="+mn-lt"/>
                  </a:endParaRPr>
                </a:p>
              </p:txBody>
            </p:sp>
          </p:grpSp>
          <p:grpSp>
            <p:nvGrpSpPr>
              <p:cNvPr id="21" name="Group 33"/>
              <p:cNvGrpSpPr>
                <a:grpSpLocks/>
              </p:cNvGrpSpPr>
              <p:nvPr userDrawn="1"/>
            </p:nvGrpSpPr>
            <p:grpSpPr bwMode="auto">
              <a:xfrm>
                <a:off x="-2983346" y="3359150"/>
                <a:ext cx="2864248" cy="307975"/>
                <a:chOff x="-2929703" y="500286"/>
                <a:chExt cx="2643920" cy="307975"/>
              </a:xfrm>
            </p:grpSpPr>
            <p:sp>
              <p:nvSpPr>
                <p:cNvPr id="43" name="Rectangle 42"/>
                <p:cNvSpPr/>
                <p:nvPr userDrawn="1"/>
              </p:nvSpPr>
              <p:spPr>
                <a:xfrm>
                  <a:off x="-2929703" y="500286"/>
                  <a:ext cx="285790" cy="285750"/>
                </a:xfrm>
                <a:prstGeom prst="rect">
                  <a:avLst/>
                </a:prstGeom>
                <a:solidFill>
                  <a:srgbClr val="7ECD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TextBox 43"/>
                <p:cNvSpPr txBox="1"/>
                <p:nvPr userDrawn="1"/>
              </p:nvSpPr>
              <p:spPr>
                <a:xfrm>
                  <a:off x="-2500285" y="500286"/>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Pastel Green</a:t>
                  </a:r>
                </a:p>
                <a:p>
                  <a:pPr fontAlgn="auto">
                    <a:spcBef>
                      <a:spcPts val="0"/>
                    </a:spcBef>
                    <a:spcAft>
                      <a:spcPts val="0"/>
                    </a:spcAft>
                    <a:defRPr/>
                  </a:pPr>
                  <a:r>
                    <a:rPr lang="en-GB" sz="1000" dirty="0">
                      <a:latin typeface="+mn-lt"/>
                    </a:rPr>
                    <a:t>R126  G205  B195</a:t>
                  </a:r>
                  <a:endParaRPr lang="en-US" sz="1000" dirty="0">
                    <a:latin typeface="+mn-lt"/>
                  </a:endParaRPr>
                </a:p>
              </p:txBody>
            </p:sp>
          </p:grpSp>
          <p:grpSp>
            <p:nvGrpSpPr>
              <p:cNvPr id="22" name="Group 36"/>
              <p:cNvGrpSpPr>
                <a:grpSpLocks/>
              </p:cNvGrpSpPr>
              <p:nvPr userDrawn="1"/>
            </p:nvGrpSpPr>
            <p:grpSpPr bwMode="auto">
              <a:xfrm>
                <a:off x="-2983346" y="3770313"/>
                <a:ext cx="2864248" cy="307975"/>
                <a:chOff x="-2929703" y="500313"/>
                <a:chExt cx="2643920" cy="307975"/>
              </a:xfrm>
            </p:grpSpPr>
            <p:sp>
              <p:nvSpPr>
                <p:cNvPr id="41" name="Rectangle 40"/>
                <p:cNvSpPr/>
                <p:nvPr userDrawn="1"/>
              </p:nvSpPr>
              <p:spPr>
                <a:xfrm>
                  <a:off x="-2929703" y="500313"/>
                  <a:ext cx="285790" cy="2857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TextBox 41"/>
                <p:cNvSpPr txBox="1"/>
                <p:nvPr userDrawn="1"/>
              </p:nvSpPr>
              <p:spPr>
                <a:xfrm>
                  <a:off x="-2500285" y="50031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Light Purple</a:t>
                  </a:r>
                </a:p>
                <a:p>
                  <a:pPr fontAlgn="auto">
                    <a:spcBef>
                      <a:spcPts val="0"/>
                    </a:spcBef>
                    <a:spcAft>
                      <a:spcPts val="0"/>
                    </a:spcAft>
                    <a:defRPr/>
                  </a:pPr>
                  <a:r>
                    <a:rPr lang="en-GB" sz="1000" dirty="0">
                      <a:latin typeface="+mn-lt"/>
                    </a:rPr>
                    <a:t>R123  G149  B174*</a:t>
                  </a:r>
                  <a:endParaRPr lang="en-US" sz="1000" dirty="0">
                    <a:latin typeface="+mn-lt"/>
                  </a:endParaRPr>
                </a:p>
              </p:txBody>
            </p:sp>
          </p:grpSp>
          <p:grpSp>
            <p:nvGrpSpPr>
              <p:cNvPr id="23" name="Group 63"/>
              <p:cNvGrpSpPr>
                <a:grpSpLocks/>
              </p:cNvGrpSpPr>
              <p:nvPr userDrawn="1"/>
            </p:nvGrpSpPr>
            <p:grpSpPr bwMode="auto">
              <a:xfrm>
                <a:off x="-2983346" y="4181475"/>
                <a:ext cx="2864248" cy="307975"/>
                <a:chOff x="-2983346" y="4181475"/>
                <a:chExt cx="2864248" cy="307975"/>
              </a:xfrm>
            </p:grpSpPr>
            <p:sp>
              <p:nvSpPr>
                <p:cNvPr id="39" name="Rectangle 38"/>
                <p:cNvSpPr/>
                <p:nvPr userDrawn="1"/>
              </p:nvSpPr>
              <p:spPr>
                <a:xfrm>
                  <a:off x="-2983346" y="4181475"/>
                  <a:ext cx="309606" cy="285750"/>
                </a:xfrm>
                <a:prstGeom prst="rect">
                  <a:avLst/>
                </a:prstGeom>
                <a:solidFill>
                  <a:srgbClr val="616B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TextBox 39"/>
                <p:cNvSpPr txBox="1"/>
                <p:nvPr userDrawn="1"/>
              </p:nvSpPr>
              <p:spPr>
                <a:xfrm>
                  <a:off x="-2518143" y="4181475"/>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Purple</a:t>
                  </a:r>
                </a:p>
                <a:p>
                  <a:pPr fontAlgn="auto">
                    <a:spcBef>
                      <a:spcPts val="0"/>
                    </a:spcBef>
                    <a:spcAft>
                      <a:spcPts val="0"/>
                    </a:spcAft>
                    <a:defRPr/>
                  </a:pPr>
                  <a:r>
                    <a:rPr lang="en-GB" sz="1000" dirty="0">
                      <a:latin typeface="+mn-lt"/>
                    </a:rPr>
                    <a:t>R97  G107  B156</a:t>
                  </a:r>
                  <a:endParaRPr lang="en-US" sz="1000" dirty="0">
                    <a:latin typeface="+mn-lt"/>
                  </a:endParaRPr>
                </a:p>
              </p:txBody>
            </p:sp>
          </p:grpSp>
          <p:grpSp>
            <p:nvGrpSpPr>
              <p:cNvPr id="24" name="Group 43"/>
              <p:cNvGrpSpPr>
                <a:grpSpLocks/>
              </p:cNvGrpSpPr>
              <p:nvPr userDrawn="1"/>
            </p:nvGrpSpPr>
            <p:grpSpPr bwMode="auto">
              <a:xfrm>
                <a:off x="-2983346" y="4592638"/>
                <a:ext cx="2864248" cy="307975"/>
                <a:chOff x="-2929703" y="500366"/>
                <a:chExt cx="2643920" cy="307975"/>
              </a:xfrm>
            </p:grpSpPr>
            <p:sp>
              <p:nvSpPr>
                <p:cNvPr id="37" name="Rectangle 36"/>
                <p:cNvSpPr/>
                <p:nvPr userDrawn="1"/>
              </p:nvSpPr>
              <p:spPr>
                <a:xfrm>
                  <a:off x="-2929703" y="500366"/>
                  <a:ext cx="285790" cy="285750"/>
                </a:xfrm>
                <a:prstGeom prst="rect">
                  <a:avLst/>
                </a:prstGeom>
                <a:solidFill>
                  <a:srgbClr val="BAA3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TextBox 37"/>
                <p:cNvSpPr txBox="1"/>
                <p:nvPr userDrawn="1"/>
              </p:nvSpPr>
              <p:spPr>
                <a:xfrm>
                  <a:off x="-2500285" y="500366"/>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Ecru</a:t>
                  </a:r>
                </a:p>
                <a:p>
                  <a:pPr fontAlgn="auto">
                    <a:spcBef>
                      <a:spcPts val="0"/>
                    </a:spcBef>
                    <a:spcAft>
                      <a:spcPts val="0"/>
                    </a:spcAft>
                    <a:defRPr/>
                  </a:pPr>
                  <a:r>
                    <a:rPr lang="en-GB" sz="1000" dirty="0">
                      <a:latin typeface="+mn-lt"/>
                    </a:rPr>
                    <a:t>R186  G163  B171</a:t>
                  </a:r>
                  <a:endParaRPr lang="en-US" sz="1000" dirty="0">
                    <a:latin typeface="+mn-lt"/>
                  </a:endParaRPr>
                </a:p>
              </p:txBody>
            </p:sp>
          </p:grpSp>
          <p:grpSp>
            <p:nvGrpSpPr>
              <p:cNvPr id="25" name="Group 46"/>
              <p:cNvGrpSpPr>
                <a:grpSpLocks/>
              </p:cNvGrpSpPr>
              <p:nvPr userDrawn="1"/>
            </p:nvGrpSpPr>
            <p:grpSpPr bwMode="auto">
              <a:xfrm>
                <a:off x="-2983346" y="5003800"/>
                <a:ext cx="2864248" cy="307975"/>
                <a:chOff x="-2929703" y="500392"/>
                <a:chExt cx="2643920" cy="307975"/>
              </a:xfrm>
            </p:grpSpPr>
            <p:sp>
              <p:nvSpPr>
                <p:cNvPr id="35" name="Rectangle 34"/>
                <p:cNvSpPr/>
                <p:nvPr userDrawn="1"/>
              </p:nvSpPr>
              <p:spPr>
                <a:xfrm>
                  <a:off x="-2929703" y="500392"/>
                  <a:ext cx="285790" cy="285750"/>
                </a:xfrm>
                <a:prstGeom prst="rect">
                  <a:avLst/>
                </a:prstGeom>
                <a:solidFill>
                  <a:srgbClr val="D7B01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TextBox 35"/>
                <p:cNvSpPr txBox="1"/>
                <p:nvPr userDrawn="1"/>
              </p:nvSpPr>
              <p:spPr>
                <a:xfrm>
                  <a:off x="-2500285" y="500392"/>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Yellow</a:t>
                  </a:r>
                </a:p>
                <a:p>
                  <a:pPr fontAlgn="auto">
                    <a:spcBef>
                      <a:spcPts val="0"/>
                    </a:spcBef>
                    <a:spcAft>
                      <a:spcPts val="0"/>
                    </a:spcAft>
                    <a:defRPr/>
                  </a:pPr>
                  <a:r>
                    <a:rPr lang="en-GB" sz="1000" dirty="0">
                      <a:latin typeface="+mn-lt"/>
                    </a:rPr>
                    <a:t>R215  G176  B18</a:t>
                  </a:r>
                  <a:endParaRPr lang="en-US" sz="1000" dirty="0">
                    <a:latin typeface="+mn-lt"/>
                  </a:endParaRPr>
                </a:p>
              </p:txBody>
            </p:sp>
          </p:grpSp>
          <p:grpSp>
            <p:nvGrpSpPr>
              <p:cNvPr id="26" name="Group 49"/>
              <p:cNvGrpSpPr>
                <a:grpSpLocks/>
              </p:cNvGrpSpPr>
              <p:nvPr userDrawn="1"/>
            </p:nvGrpSpPr>
            <p:grpSpPr bwMode="auto">
              <a:xfrm>
                <a:off x="-2983346" y="5414963"/>
                <a:ext cx="2864248" cy="307975"/>
                <a:chOff x="-2929703" y="500419"/>
                <a:chExt cx="2643920" cy="307975"/>
              </a:xfrm>
            </p:grpSpPr>
            <p:sp>
              <p:nvSpPr>
                <p:cNvPr id="33" name="Rectangle 32"/>
                <p:cNvSpPr/>
                <p:nvPr userDrawn="1"/>
              </p:nvSpPr>
              <p:spPr>
                <a:xfrm>
                  <a:off x="-2929703" y="500419"/>
                  <a:ext cx="285790" cy="285750"/>
                </a:xfrm>
                <a:prstGeom prst="rect">
                  <a:avLst/>
                </a:prstGeom>
                <a:solidFill>
                  <a:srgbClr val="D5872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TextBox 33"/>
                <p:cNvSpPr txBox="1"/>
                <p:nvPr userDrawn="1"/>
              </p:nvSpPr>
              <p:spPr>
                <a:xfrm>
                  <a:off x="-2500285" y="500419"/>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Orange</a:t>
                  </a:r>
                </a:p>
                <a:p>
                  <a:pPr fontAlgn="auto">
                    <a:spcBef>
                      <a:spcPts val="0"/>
                    </a:spcBef>
                    <a:spcAft>
                      <a:spcPts val="0"/>
                    </a:spcAft>
                    <a:defRPr/>
                  </a:pPr>
                  <a:r>
                    <a:rPr lang="en-GB" sz="1000" dirty="0">
                      <a:latin typeface="+mn-lt"/>
                    </a:rPr>
                    <a:t>R213  G135  B43</a:t>
                  </a:r>
                  <a:endParaRPr lang="en-US" sz="1000" dirty="0">
                    <a:latin typeface="+mn-lt"/>
                  </a:endParaRPr>
                </a:p>
              </p:txBody>
            </p:sp>
          </p:grpSp>
          <p:grpSp>
            <p:nvGrpSpPr>
              <p:cNvPr id="27" name="Group 52"/>
              <p:cNvGrpSpPr>
                <a:grpSpLocks/>
              </p:cNvGrpSpPr>
              <p:nvPr userDrawn="1"/>
            </p:nvGrpSpPr>
            <p:grpSpPr bwMode="auto">
              <a:xfrm>
                <a:off x="-2983346" y="5826125"/>
                <a:ext cx="2864248" cy="307975"/>
                <a:chOff x="-2929703" y="500445"/>
                <a:chExt cx="2643920" cy="307975"/>
              </a:xfrm>
            </p:grpSpPr>
            <p:sp>
              <p:nvSpPr>
                <p:cNvPr id="31" name="Rectangle 30"/>
                <p:cNvSpPr/>
                <p:nvPr userDrawn="1"/>
              </p:nvSpPr>
              <p:spPr>
                <a:xfrm>
                  <a:off x="-2929703" y="500445"/>
                  <a:ext cx="285790" cy="285750"/>
                </a:xfrm>
                <a:prstGeom prst="rect">
                  <a:avLst/>
                </a:prstGeom>
                <a:solidFill>
                  <a:srgbClr val="EE34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TextBox 31"/>
                <p:cNvSpPr txBox="1"/>
                <p:nvPr userDrawn="1"/>
              </p:nvSpPr>
              <p:spPr>
                <a:xfrm>
                  <a:off x="-2500285" y="500445"/>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Red</a:t>
                  </a:r>
                </a:p>
                <a:p>
                  <a:pPr fontAlgn="auto">
                    <a:spcBef>
                      <a:spcPts val="0"/>
                    </a:spcBef>
                    <a:spcAft>
                      <a:spcPts val="0"/>
                    </a:spcAft>
                    <a:defRPr/>
                  </a:pPr>
                  <a:r>
                    <a:rPr lang="en-GB" sz="1000" dirty="0">
                      <a:latin typeface="+mn-lt"/>
                    </a:rPr>
                    <a:t>R238  G52  B36</a:t>
                  </a:r>
                  <a:endParaRPr lang="en-US" sz="1000" dirty="0">
                    <a:latin typeface="+mn-lt"/>
                  </a:endParaRPr>
                </a:p>
              </p:txBody>
            </p:sp>
          </p:grpSp>
          <p:grpSp>
            <p:nvGrpSpPr>
              <p:cNvPr id="28" name="Group 55"/>
              <p:cNvGrpSpPr>
                <a:grpSpLocks/>
              </p:cNvGrpSpPr>
              <p:nvPr userDrawn="1"/>
            </p:nvGrpSpPr>
            <p:grpSpPr bwMode="auto">
              <a:xfrm>
                <a:off x="-2983346" y="6237288"/>
                <a:ext cx="2864248" cy="307975"/>
                <a:chOff x="-2929703" y="500475"/>
                <a:chExt cx="2643920" cy="307975"/>
              </a:xfrm>
            </p:grpSpPr>
            <p:sp>
              <p:nvSpPr>
                <p:cNvPr id="29" name="Rectangle 28"/>
                <p:cNvSpPr/>
                <p:nvPr userDrawn="1"/>
              </p:nvSpPr>
              <p:spPr>
                <a:xfrm>
                  <a:off x="-2929703" y="500475"/>
                  <a:ext cx="285790" cy="285750"/>
                </a:xfrm>
                <a:prstGeom prst="rect">
                  <a:avLst/>
                </a:prstGeom>
                <a:solidFill>
                  <a:srgbClr val="E201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TextBox 29"/>
                <p:cNvSpPr txBox="1"/>
                <p:nvPr userDrawn="1"/>
              </p:nvSpPr>
              <p:spPr>
                <a:xfrm>
                  <a:off x="-2500285" y="500475"/>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a:t>
                  </a:r>
                  <a:r>
                    <a:rPr lang="en-GB" sz="1000" dirty="0" err="1">
                      <a:latin typeface="+mn-lt"/>
                    </a:rPr>
                    <a:t>Rubine</a:t>
                  </a:r>
                  <a:r>
                    <a:rPr lang="en-GB" sz="1000" dirty="0">
                      <a:latin typeface="+mn-lt"/>
                    </a:rPr>
                    <a:t> Red</a:t>
                  </a:r>
                </a:p>
                <a:p>
                  <a:pPr fontAlgn="auto">
                    <a:spcBef>
                      <a:spcPts val="0"/>
                    </a:spcBef>
                    <a:spcAft>
                      <a:spcPts val="0"/>
                    </a:spcAft>
                    <a:defRPr/>
                  </a:pPr>
                  <a:r>
                    <a:rPr lang="en-GB" sz="1000" dirty="0">
                      <a:latin typeface="+mn-lt"/>
                    </a:rPr>
                    <a:t>R226  G1  B119</a:t>
                  </a:r>
                  <a:endParaRPr lang="en-US" sz="1000" dirty="0">
                    <a:latin typeface="+mn-lt"/>
                  </a:endParaRPr>
                </a:p>
              </p:txBody>
            </p:sp>
          </p:grpSp>
        </p:grpSp>
        <p:sp>
          <p:nvSpPr>
            <p:cNvPr id="10" name="TextBox 9"/>
            <p:cNvSpPr txBox="1"/>
            <p:nvPr userDrawn="1"/>
          </p:nvSpPr>
          <p:spPr>
            <a:xfrm>
              <a:off x="-2976995" y="6626225"/>
              <a:ext cx="2715002" cy="123825"/>
            </a:xfrm>
            <a:prstGeom prst="rect">
              <a:avLst/>
            </a:prstGeom>
            <a:noFill/>
          </p:spPr>
          <p:txBody>
            <a:bodyPr lIns="0" tIns="0" rIns="0" bIns="0">
              <a:spAutoFit/>
            </a:bodyPr>
            <a:lstStyle/>
            <a:p>
              <a:pPr fontAlgn="auto">
                <a:spcBef>
                  <a:spcPts val="0"/>
                </a:spcBef>
                <a:spcAft>
                  <a:spcPts val="0"/>
                </a:spcAft>
                <a:defRPr/>
              </a:pPr>
              <a:r>
                <a:rPr lang="en-GB" sz="800" dirty="0">
                  <a:solidFill>
                    <a:prstClr val="black"/>
                  </a:solidFill>
                  <a:latin typeface="+mn-lt"/>
                </a:rPr>
                <a:t>*This colour reference is for screen presentations only</a:t>
              </a:r>
              <a:endParaRPr lang="en-US" dirty="0">
                <a:latin typeface="+mn-lt"/>
              </a:endParaRPr>
            </a:p>
          </p:txBody>
        </p:sp>
      </p:grpSp>
      <p:sp>
        <p:nvSpPr>
          <p:cNvPr id="3" name="Subtitle 2"/>
          <p:cNvSpPr>
            <a:spLocks noGrp="1"/>
          </p:cNvSpPr>
          <p:nvPr>
            <p:ph type="subTitle" idx="1"/>
          </p:nvPr>
        </p:nvSpPr>
        <p:spPr>
          <a:xfrm>
            <a:off x="4095744" y="4336428"/>
            <a:ext cx="5456244" cy="1281106"/>
          </a:xfrm>
        </p:spPr>
        <p:txBody>
          <a:bodyPr>
            <a:noAutofit/>
          </a:bodyPr>
          <a:lstStyle>
            <a:lvl1pPr marL="0" indent="0" algn="r">
              <a:lnSpc>
                <a:spcPts val="4600"/>
              </a:lnSpc>
              <a:buNone/>
              <a:defRPr sz="4000" b="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550863" y="2130426"/>
            <a:ext cx="9001125" cy="634039"/>
          </a:xfrm>
        </p:spPr>
        <p:txBody>
          <a:bodyPr>
            <a:noAutofit/>
          </a:bodyPr>
          <a:lstStyle>
            <a:lvl1pPr>
              <a:lnSpc>
                <a:spcPts val="2300"/>
              </a:lnSpc>
              <a:defRPr sz="2000" b="0" baseline="0">
                <a:solidFill>
                  <a:schemeClr val="bg1"/>
                </a:solidFill>
              </a:defRPr>
            </a:lvl1pPr>
          </a:lstStyle>
          <a:p>
            <a:r>
              <a:rPr lang="en-US" dirty="0" smtClean="0"/>
              <a:t>Click to edit Master title style</a:t>
            </a:r>
            <a:endParaRPr lang="en-US" dirty="0"/>
          </a:p>
        </p:txBody>
      </p:sp>
      <p:sp>
        <p:nvSpPr>
          <p:cNvPr id="57" name="Date Placeholder 3"/>
          <p:cNvSpPr>
            <a:spLocks noGrp="1"/>
          </p:cNvSpPr>
          <p:nvPr>
            <p:ph type="dt" sz="half" idx="10"/>
          </p:nvPr>
        </p:nvSpPr>
        <p:spPr>
          <a:xfrm>
            <a:off x="4953000" y="6111875"/>
            <a:ext cx="4598988" cy="303213"/>
          </a:xfrm>
          <a:prstGeom prst="rect">
            <a:avLst/>
          </a:prstGeom>
        </p:spPr>
        <p:txBody>
          <a:bodyPr lIns="0" tIns="0" rIns="0" bIns="0"/>
          <a:lstStyle>
            <a:lvl1pPr algn="r" fontAlgn="auto">
              <a:spcBef>
                <a:spcPts val="0"/>
              </a:spcBef>
              <a:spcAft>
                <a:spcPts val="0"/>
              </a:spcAft>
              <a:defRPr sz="1600">
                <a:solidFill>
                  <a:schemeClr val="accent2"/>
                </a:solidFill>
                <a:latin typeface="+mn-lt"/>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0E6493-C95F-4BD6-AE7C-1BEAD0CD4F8D}" type="datetimeFigureOut">
              <a:rPr lang="en-AU" smtClean="0">
                <a:solidFill>
                  <a:prstClr val="black">
                    <a:tint val="75000"/>
                  </a:prstClr>
                </a:solidFill>
              </a:rPr>
              <a:pPr/>
              <a:t>27/02/2012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5D558BBB-63CC-4C70-AFA7-2FC98E1F13C4}"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21940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950E6493-C95F-4BD6-AE7C-1BEAD0CD4F8D}" type="datetimeFigureOut">
              <a:rPr lang="en-AU" smtClean="0">
                <a:solidFill>
                  <a:prstClr val="black">
                    <a:tint val="75000"/>
                  </a:prstClr>
                </a:solidFill>
              </a:rPr>
              <a:pPr/>
              <a:t>27/02/2012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5D558BBB-63CC-4C70-AFA7-2FC98E1F13C4}"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6698831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950E6493-C95F-4BD6-AE7C-1BEAD0CD4F8D}" type="datetimeFigureOut">
              <a:rPr lang="en-AU" smtClean="0">
                <a:solidFill>
                  <a:prstClr val="black">
                    <a:tint val="75000"/>
                  </a:prstClr>
                </a:solidFill>
              </a:rPr>
              <a:pPr/>
              <a:t>27/02/2012</a:t>
            </a:fld>
            <a:endParaRPr lang="en-AU">
              <a:solidFill>
                <a:prstClr val="black">
                  <a:tint val="75000"/>
                </a:prstClr>
              </a:solidFill>
            </a:endParaRPr>
          </a:p>
        </p:txBody>
      </p:sp>
      <p:sp>
        <p:nvSpPr>
          <p:cNvPr id="8" name="Footer Placeholder 7"/>
          <p:cNvSpPr>
            <a:spLocks noGrp="1"/>
          </p:cNvSpPr>
          <p:nvPr>
            <p:ph type="ftr" sz="quarter" idx="11"/>
          </p:nvPr>
        </p:nvSpPr>
        <p:spPr/>
        <p:txBody>
          <a:bodyPr/>
          <a:lstStyle/>
          <a:p>
            <a:endParaRPr lang="en-AU">
              <a:solidFill>
                <a:prstClr val="black">
                  <a:tint val="75000"/>
                </a:prstClr>
              </a:solidFill>
            </a:endParaRPr>
          </a:p>
        </p:txBody>
      </p:sp>
      <p:sp>
        <p:nvSpPr>
          <p:cNvPr id="9" name="Slide Number Placeholder 8"/>
          <p:cNvSpPr>
            <a:spLocks noGrp="1"/>
          </p:cNvSpPr>
          <p:nvPr>
            <p:ph type="sldNum" sz="quarter" idx="12"/>
          </p:nvPr>
        </p:nvSpPr>
        <p:spPr/>
        <p:txBody>
          <a:bodyPr/>
          <a:lstStyle/>
          <a:p>
            <a:fld id="{5D558BBB-63CC-4C70-AFA7-2FC98E1F13C4}"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8929585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950E6493-C95F-4BD6-AE7C-1BEAD0CD4F8D}" type="datetimeFigureOut">
              <a:rPr lang="en-AU" smtClean="0">
                <a:solidFill>
                  <a:prstClr val="black">
                    <a:tint val="75000"/>
                  </a:prstClr>
                </a:solidFill>
              </a:rPr>
              <a:pPr/>
              <a:t>27/02/2012</a:t>
            </a:fld>
            <a:endParaRPr lang="en-AU">
              <a:solidFill>
                <a:prstClr val="black">
                  <a:tint val="75000"/>
                </a:prstClr>
              </a:solidFill>
            </a:endParaRPr>
          </a:p>
        </p:txBody>
      </p:sp>
      <p:sp>
        <p:nvSpPr>
          <p:cNvPr id="4" name="Footer Placeholder 3"/>
          <p:cNvSpPr>
            <a:spLocks noGrp="1"/>
          </p:cNvSpPr>
          <p:nvPr>
            <p:ph type="ftr" sz="quarter" idx="11"/>
          </p:nvPr>
        </p:nvSpPr>
        <p:spPr/>
        <p:txBody>
          <a:bodyPr/>
          <a:lstStyle/>
          <a:p>
            <a:endParaRPr lang="en-AU">
              <a:solidFill>
                <a:prstClr val="black">
                  <a:tint val="75000"/>
                </a:prstClr>
              </a:solidFill>
            </a:endParaRPr>
          </a:p>
        </p:txBody>
      </p:sp>
      <p:sp>
        <p:nvSpPr>
          <p:cNvPr id="5" name="Slide Number Placeholder 4"/>
          <p:cNvSpPr>
            <a:spLocks noGrp="1"/>
          </p:cNvSpPr>
          <p:nvPr>
            <p:ph type="sldNum" sz="quarter" idx="12"/>
          </p:nvPr>
        </p:nvSpPr>
        <p:spPr/>
        <p:txBody>
          <a:bodyPr/>
          <a:lstStyle/>
          <a:p>
            <a:fld id="{5D558BBB-63CC-4C70-AFA7-2FC98E1F13C4}"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0727366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0E6493-C95F-4BD6-AE7C-1BEAD0CD4F8D}" type="datetimeFigureOut">
              <a:rPr lang="en-AU" smtClean="0">
                <a:solidFill>
                  <a:prstClr val="black">
                    <a:tint val="75000"/>
                  </a:prstClr>
                </a:solidFill>
              </a:rPr>
              <a:pPr/>
              <a:t>27/02/2012</a:t>
            </a:fld>
            <a:endParaRPr lang="en-AU">
              <a:solidFill>
                <a:prstClr val="black">
                  <a:tint val="75000"/>
                </a:prstClr>
              </a:solidFill>
            </a:endParaRPr>
          </a:p>
        </p:txBody>
      </p:sp>
      <p:sp>
        <p:nvSpPr>
          <p:cNvPr id="3" name="Footer Placeholder 2"/>
          <p:cNvSpPr>
            <a:spLocks noGrp="1"/>
          </p:cNvSpPr>
          <p:nvPr>
            <p:ph type="ftr" sz="quarter" idx="11"/>
          </p:nvPr>
        </p:nvSpPr>
        <p:spPr/>
        <p:txBody>
          <a:bodyPr/>
          <a:lstStyle/>
          <a:p>
            <a:endParaRPr lang="en-AU">
              <a:solidFill>
                <a:prstClr val="black">
                  <a:tint val="75000"/>
                </a:prstClr>
              </a:solidFill>
            </a:endParaRPr>
          </a:p>
        </p:txBody>
      </p:sp>
      <p:sp>
        <p:nvSpPr>
          <p:cNvPr id="4" name="Slide Number Placeholder 3"/>
          <p:cNvSpPr>
            <a:spLocks noGrp="1"/>
          </p:cNvSpPr>
          <p:nvPr>
            <p:ph type="sldNum" sz="quarter" idx="12"/>
          </p:nvPr>
        </p:nvSpPr>
        <p:spPr/>
        <p:txBody>
          <a:bodyPr/>
          <a:lstStyle/>
          <a:p>
            <a:fld id="{5D558BBB-63CC-4C70-AFA7-2FC98E1F13C4}"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1983226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0E6493-C95F-4BD6-AE7C-1BEAD0CD4F8D}" type="datetimeFigureOut">
              <a:rPr lang="en-AU" smtClean="0">
                <a:solidFill>
                  <a:prstClr val="black">
                    <a:tint val="75000"/>
                  </a:prstClr>
                </a:solidFill>
              </a:rPr>
              <a:pPr/>
              <a:t>27/02/2012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5D558BBB-63CC-4C70-AFA7-2FC98E1F13C4}"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2207201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0E6493-C95F-4BD6-AE7C-1BEAD0CD4F8D}" type="datetimeFigureOut">
              <a:rPr lang="en-AU" smtClean="0">
                <a:solidFill>
                  <a:prstClr val="black">
                    <a:tint val="75000"/>
                  </a:prstClr>
                </a:solidFill>
              </a:rPr>
              <a:pPr/>
              <a:t>27/02/2012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5D558BBB-63CC-4C70-AFA7-2FC98E1F13C4}"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0188843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50E6493-C95F-4BD6-AE7C-1BEAD0CD4F8D}" type="datetimeFigureOut">
              <a:rPr lang="en-AU" smtClean="0">
                <a:solidFill>
                  <a:prstClr val="black">
                    <a:tint val="75000"/>
                  </a:prstClr>
                </a:solidFill>
              </a:rPr>
              <a:pPr/>
              <a:t>27/02/2012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5D558BBB-63CC-4C70-AFA7-2FC98E1F13C4}"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1055207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50E6493-C95F-4BD6-AE7C-1BEAD0CD4F8D}" type="datetimeFigureOut">
              <a:rPr lang="en-AU" smtClean="0">
                <a:solidFill>
                  <a:prstClr val="black">
                    <a:tint val="75000"/>
                  </a:prstClr>
                </a:solidFill>
              </a:rPr>
              <a:pPr/>
              <a:t>27/02/2012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5D558BBB-63CC-4C70-AFA7-2FC98E1F13C4}"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8679415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 Rows">
    <p:spTree>
      <p:nvGrpSpPr>
        <p:cNvPr id="1" name=""/>
        <p:cNvGrpSpPr/>
        <p:nvPr/>
      </p:nvGrpSpPr>
      <p:grpSpPr>
        <a:xfrm>
          <a:off x="0" y="0"/>
          <a:ext cx="0" cy="0"/>
          <a:chOff x="0" y="0"/>
          <a:chExt cx="0" cy="0"/>
        </a:xfrm>
      </p:grpSpPr>
      <p:sp>
        <p:nvSpPr>
          <p:cNvPr id="5" name="Title 8"/>
          <p:cNvSpPr txBox="1">
            <a:spLocks/>
          </p:cNvSpPr>
          <p:nvPr userDrawn="1"/>
        </p:nvSpPr>
        <p:spPr>
          <a:xfrm>
            <a:off x="486702" y="3330575"/>
            <a:ext cx="4225528" cy="358775"/>
          </a:xfrm>
          <a:prstGeom prst="rect">
            <a:avLst/>
          </a:prstGeom>
          <a:solidFill>
            <a:schemeClr val="bg1"/>
          </a:solidFill>
          <a:ln w="25400">
            <a:solidFill>
              <a:schemeClr val="bg1">
                <a:lumMod val="75000"/>
              </a:schemeClr>
            </a:solidFill>
          </a:ln>
        </p:spPr>
        <p:txBody>
          <a:bodyPr anchor="ctr">
            <a:normAutofit fontScale="92500" lnSpcReduction="10000"/>
          </a:bodyPr>
          <a:lstStyle/>
          <a:p>
            <a:pPr fontAlgn="auto">
              <a:spcAft>
                <a:spcPts val="0"/>
              </a:spcAft>
              <a:defRPr/>
            </a:pPr>
            <a:endParaRPr lang="en-US" sz="2000" b="1" dirty="0">
              <a:solidFill>
                <a:srgbClr val="0671B0"/>
              </a:solidFill>
              <a:latin typeface="Swis721 BT" pitchFamily="34" charset="0"/>
            </a:endParaRPr>
          </a:p>
        </p:txBody>
      </p:sp>
      <p:sp>
        <p:nvSpPr>
          <p:cNvPr id="8" name="Text Placeholder 2"/>
          <p:cNvSpPr>
            <a:spLocks noGrp="1"/>
          </p:cNvSpPr>
          <p:nvPr>
            <p:ph idx="1"/>
          </p:nvPr>
        </p:nvSpPr>
        <p:spPr>
          <a:xfrm>
            <a:off x="487500" y="900001"/>
            <a:ext cx="8915400" cy="2243247"/>
          </a:xfrm>
          <a:prstGeom prst="rect">
            <a:avLst/>
          </a:prstGeom>
          <a:solidFill>
            <a:schemeClr val="bg1"/>
          </a:solidFill>
          <a:ln w="25400">
            <a:solidFill>
              <a:schemeClr val="bg1">
                <a:lumMod val="75000"/>
              </a:schemeClr>
            </a:solidFill>
          </a:ln>
        </p:spPr>
        <p:txBody>
          <a:bodyPr/>
          <a:lstStyle>
            <a:lvl1pPr>
              <a:defRPr b="0">
                <a:solidFill>
                  <a:schemeClr val="tx1"/>
                </a:solidFill>
              </a:defRPr>
            </a:lvl1pPr>
            <a:lvl2pPr marL="742950" marR="0" indent="-285750" algn="l" defTabSz="914400" rtl="0" eaLnBrk="1" fontAlgn="auto" latinLnBrk="0" hangingPunct="1">
              <a:lnSpc>
                <a:spcPct val="100000"/>
              </a:lnSpc>
              <a:spcBef>
                <a:spcPct val="20000"/>
              </a:spcBef>
              <a:spcAft>
                <a:spcPts val="0"/>
              </a:spcAft>
              <a:buClrTx/>
              <a:buSzTx/>
              <a:buFont typeface="Arial" pitchFamily="34" charset="0"/>
              <a:buNone/>
              <a:tabLst/>
              <a:defRPr/>
            </a:lvl2pPr>
            <a:lvl3pPr>
              <a:defRPr i="1"/>
            </a:lvl3pPr>
          </a:lstStyle>
          <a:p>
            <a:pPr lvl="0"/>
            <a:r>
              <a:rPr lang="en-US" smtClean="0"/>
              <a:t>Click to edit Master text styles</a:t>
            </a:r>
          </a:p>
        </p:txBody>
      </p:sp>
      <p:sp>
        <p:nvSpPr>
          <p:cNvPr id="12" name="Text Placeholder 2"/>
          <p:cNvSpPr>
            <a:spLocks noGrp="1"/>
          </p:cNvSpPr>
          <p:nvPr>
            <p:ph idx="13"/>
          </p:nvPr>
        </p:nvSpPr>
        <p:spPr>
          <a:xfrm>
            <a:off x="487500" y="3690001"/>
            <a:ext cx="8915400" cy="2243247"/>
          </a:xfrm>
          <a:prstGeom prst="rect">
            <a:avLst/>
          </a:prstGeom>
          <a:solidFill>
            <a:schemeClr val="bg1"/>
          </a:solidFill>
          <a:ln w="25400">
            <a:solidFill>
              <a:schemeClr val="bg1">
                <a:lumMod val="75000"/>
              </a:schemeClr>
            </a:solidFill>
          </a:ln>
        </p:spPr>
        <p:txBody>
          <a:bodyPr/>
          <a:lstStyle>
            <a:lvl1pPr>
              <a:buFont typeface="Arial" pitchFamily="34" charset="0"/>
              <a:buChar char="•"/>
              <a:defRPr b="0">
                <a:solidFill>
                  <a:schemeClr val="tx1"/>
                </a:solidFill>
              </a:defRPr>
            </a:lvl1pPr>
            <a:lvl3pPr>
              <a:defRPr i="1"/>
            </a:lvl3pPr>
          </a:lstStyle>
          <a:p>
            <a:pPr lvl="0"/>
            <a:r>
              <a:rPr lang="en-US" smtClean="0"/>
              <a:t>Click to edit Master text styles</a:t>
            </a:r>
          </a:p>
        </p:txBody>
      </p:sp>
      <p:sp>
        <p:nvSpPr>
          <p:cNvPr id="17" name="Title 16"/>
          <p:cNvSpPr>
            <a:spLocks noGrp="1"/>
          </p:cNvSpPr>
          <p:nvPr>
            <p:ph type="title"/>
          </p:nvPr>
        </p:nvSpPr>
        <p:spPr>
          <a:xfrm>
            <a:off x="486702" y="539750"/>
            <a:ext cx="4225528" cy="360251"/>
          </a:xfrm>
        </p:spPr>
        <p:txBody>
          <a:bodyPr/>
          <a:lstStyle/>
          <a:p>
            <a:r>
              <a:rPr lang="en-US" dirty="0" smtClean="0"/>
              <a:t>Click to edit Master title style</a:t>
            </a:r>
            <a:endParaRPr lang="en-US" dirty="0"/>
          </a:p>
        </p:txBody>
      </p:sp>
      <p:sp>
        <p:nvSpPr>
          <p:cNvPr id="6" name="Slide Number Placeholder 5"/>
          <p:cNvSpPr>
            <a:spLocks noGrp="1"/>
          </p:cNvSpPr>
          <p:nvPr>
            <p:ph type="sldNum" sz="quarter" idx="14"/>
          </p:nvPr>
        </p:nvSpPr>
        <p:spPr/>
        <p:txBody>
          <a:bodyPr/>
          <a:lstStyle>
            <a:lvl1pPr>
              <a:defRPr/>
            </a:lvl1pPr>
          </a:lstStyle>
          <a:p>
            <a:pPr>
              <a:defRPr/>
            </a:pPr>
            <a:fld id="{8FDA4053-55B5-43E4-BD35-12824956590E}"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598263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p:txBody>
          <a:bodyPr/>
          <a:lstStyle>
            <a:lvl1pPr>
              <a:defRPr baseline="0" smtClean="0">
                <a:solidFill>
                  <a:schemeClr val="bg1"/>
                </a:solidFill>
              </a:defRPr>
            </a:lvl1pPr>
          </a:lstStyle>
          <a:p>
            <a:pPr>
              <a:defRPr/>
            </a:pPr>
            <a:fld id="{688D5870-AB9D-4580-9485-0A5DFC13F37D}"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ingle">
    <p:spTree>
      <p:nvGrpSpPr>
        <p:cNvPr id="1" name=""/>
        <p:cNvGrpSpPr/>
        <p:nvPr/>
      </p:nvGrpSpPr>
      <p:grpSpPr>
        <a:xfrm>
          <a:off x="0" y="0"/>
          <a:ext cx="0" cy="0"/>
          <a:chOff x="0" y="0"/>
          <a:chExt cx="0" cy="0"/>
        </a:xfrm>
      </p:grpSpPr>
      <p:sp>
        <p:nvSpPr>
          <p:cNvPr id="4" name="Rectangle 3"/>
          <p:cNvSpPr/>
          <p:nvPr userDrawn="1"/>
        </p:nvSpPr>
        <p:spPr>
          <a:xfrm>
            <a:off x="486702" y="1008064"/>
            <a:ext cx="8915400" cy="506414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solidFill>
                <a:prstClr val="white"/>
              </a:solidFill>
            </a:endParaRPr>
          </a:p>
        </p:txBody>
      </p:sp>
      <p:sp>
        <p:nvSpPr>
          <p:cNvPr id="16" name="Text Placeholder 2"/>
          <p:cNvSpPr>
            <a:spLocks noGrp="1"/>
          </p:cNvSpPr>
          <p:nvPr>
            <p:ph idx="1"/>
          </p:nvPr>
        </p:nvSpPr>
        <p:spPr>
          <a:xfrm>
            <a:off x="487500" y="1007750"/>
            <a:ext cx="8915400" cy="5064456"/>
          </a:xfrm>
          <a:prstGeom prst="rect">
            <a:avLst/>
          </a:prstGeom>
          <a:gradFill flip="none" rotWithShape="1">
            <a:gsLst>
              <a:gs pos="0">
                <a:srgbClr val="FFEFD1">
                  <a:alpha val="20000"/>
                </a:srgbClr>
              </a:gs>
              <a:gs pos="64999">
                <a:srgbClr val="F0EBD5">
                  <a:alpha val="10000"/>
                </a:srgbClr>
              </a:gs>
              <a:gs pos="100000">
                <a:srgbClr val="D1C39F">
                  <a:alpha val="5000"/>
                </a:srgbClr>
              </a:gs>
            </a:gsLst>
            <a:lin ang="2700000" scaled="1"/>
            <a:tileRect/>
          </a:gradFill>
          <a:ln w="25400">
            <a:solidFill>
              <a:schemeClr val="bg1">
                <a:lumMod val="75000"/>
              </a:schemeClr>
            </a:solidFill>
          </a:ln>
        </p:spPr>
        <p:txBody>
          <a:bodyPr/>
          <a:lstStyle>
            <a:lvl1pPr>
              <a:defRPr sz="2800" b="0">
                <a:solidFill>
                  <a:schemeClr val="tx1"/>
                </a:solidFill>
                <a:latin typeface="Times New Roman" pitchFamily="18" charset="0"/>
                <a:cs typeface="Times New Roman" pitchFamily="18" charset="0"/>
              </a:defRPr>
            </a:lvl1pPr>
            <a:lvl2pPr>
              <a:defRPr>
                <a:latin typeface="Times New Roman" pitchFamily="18" charset="0"/>
                <a:cs typeface="Times New Roman" pitchFamily="18" charset="0"/>
              </a:defRPr>
            </a:lvl2pPr>
            <a:lvl3pPr>
              <a:buNone/>
              <a:defRPr i="1">
                <a:latin typeface="Times New Roman" pitchFamily="18" charset="0"/>
                <a:cs typeface="Times New Roman" pitchFamily="18" charset="0"/>
              </a:defRPr>
            </a:lvl3pPr>
          </a:lstStyle>
          <a:p>
            <a:pPr lvl="0"/>
            <a:r>
              <a:rPr lang="en-US" dirty="0" smtClean="0"/>
              <a:t>Click to edit Master text styles</a:t>
            </a:r>
          </a:p>
        </p:txBody>
      </p:sp>
      <p:sp>
        <p:nvSpPr>
          <p:cNvPr id="9" name="Title 8"/>
          <p:cNvSpPr>
            <a:spLocks noGrp="1"/>
          </p:cNvSpPr>
          <p:nvPr>
            <p:ph type="title"/>
          </p:nvPr>
        </p:nvSpPr>
        <p:spPr>
          <a:xfrm>
            <a:off x="0" y="540063"/>
            <a:ext cx="6731400" cy="468000"/>
          </a:xfrm>
        </p:spPr>
        <p:txBody>
          <a:bodyPr/>
          <a:lstStyle>
            <a:lvl1pPr>
              <a:defRPr sz="3200" baseline="0">
                <a:latin typeface="Times New Roman" pitchFamily="18"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0304949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8515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userDrawn="1"/>
        </p:nvSpPr>
        <p:spPr>
          <a:xfrm>
            <a:off x="360363" y="1947863"/>
            <a:ext cx="9191625" cy="97155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5" name="Straight Connector 4"/>
          <p:cNvCxnSpPr/>
          <p:nvPr userDrawn="1"/>
        </p:nvCxnSpPr>
        <p:spPr>
          <a:xfrm flipV="1">
            <a:off x="360363" y="6438900"/>
            <a:ext cx="9186862" cy="9525"/>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6" name="Picture 58" descr="AP_logo_100%G_150.jpg"/>
          <p:cNvPicPr>
            <a:picLocks noChangeAspect="1"/>
          </p:cNvPicPr>
          <p:nvPr userDrawn="1"/>
        </p:nvPicPr>
        <p:blipFill>
          <a:blip r:embed="rId2" cstate="print"/>
          <a:srcRect/>
          <a:stretch>
            <a:fillRect/>
          </a:stretch>
        </p:blipFill>
        <p:spPr bwMode="auto">
          <a:xfrm>
            <a:off x="517525" y="498475"/>
            <a:ext cx="2349500" cy="719138"/>
          </a:xfrm>
          <a:prstGeom prst="rect">
            <a:avLst/>
          </a:prstGeom>
          <a:noFill/>
          <a:ln w="9525">
            <a:noFill/>
            <a:miter lim="800000"/>
            <a:headEnd/>
            <a:tailEnd/>
          </a:ln>
        </p:spPr>
      </p:pic>
      <p:grpSp>
        <p:nvGrpSpPr>
          <p:cNvPr id="7" name="Group 11"/>
          <p:cNvGrpSpPr>
            <a:grpSpLocks/>
          </p:cNvGrpSpPr>
          <p:nvPr userDrawn="1"/>
        </p:nvGrpSpPr>
        <p:grpSpPr bwMode="auto">
          <a:xfrm>
            <a:off x="-3136900" y="0"/>
            <a:ext cx="3017837" cy="6858000"/>
            <a:chOff x="-3137354" y="0"/>
            <a:chExt cx="3018256" cy="6858000"/>
          </a:xfrm>
        </p:grpSpPr>
        <p:grpSp>
          <p:nvGrpSpPr>
            <p:cNvPr id="8" name="Group 64"/>
            <p:cNvGrpSpPr>
              <a:grpSpLocks/>
            </p:cNvGrpSpPr>
            <p:nvPr/>
          </p:nvGrpSpPr>
          <p:grpSpPr bwMode="auto">
            <a:xfrm>
              <a:off x="-3137354" y="0"/>
              <a:ext cx="3018256" cy="6858000"/>
              <a:chOff x="-3137354" y="0"/>
              <a:chExt cx="3018256" cy="6858000"/>
            </a:xfrm>
          </p:grpSpPr>
          <p:sp>
            <p:nvSpPr>
              <p:cNvPr id="10" name="Rectangle 9"/>
              <p:cNvSpPr/>
              <p:nvPr userDrawn="1"/>
            </p:nvSpPr>
            <p:spPr>
              <a:xfrm>
                <a:off x="-3137354" y="0"/>
                <a:ext cx="299444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TextBox 10"/>
              <p:cNvSpPr txBox="1"/>
              <p:nvPr userDrawn="1"/>
            </p:nvSpPr>
            <p:spPr>
              <a:xfrm>
                <a:off x="-2983346" y="100013"/>
                <a:ext cx="2840432" cy="152400"/>
              </a:xfrm>
              <a:prstGeom prst="rect">
                <a:avLst/>
              </a:prstGeom>
              <a:noFill/>
            </p:spPr>
            <p:txBody>
              <a:bodyPr lIns="0" tIns="0" rIns="0" bIns="0">
                <a:spAutoFit/>
              </a:bodyPr>
              <a:lstStyle/>
              <a:p>
                <a:pPr fontAlgn="auto">
                  <a:spcBef>
                    <a:spcPts val="0"/>
                  </a:spcBef>
                  <a:spcAft>
                    <a:spcPts val="0"/>
                  </a:spcAft>
                  <a:defRPr/>
                </a:pPr>
                <a:r>
                  <a:rPr lang="en-GB" sz="1000" b="1" dirty="0">
                    <a:solidFill>
                      <a:schemeClr val="accent2"/>
                    </a:solidFill>
                    <a:latin typeface="+mn-lt"/>
                  </a:rPr>
                  <a:t>Colour palette for PowerPoint presentations</a:t>
                </a:r>
                <a:endParaRPr lang="en-US" sz="1000" b="1" dirty="0">
                  <a:solidFill>
                    <a:schemeClr val="accent2"/>
                  </a:solidFill>
                  <a:latin typeface="+mn-lt"/>
                </a:endParaRPr>
              </a:p>
            </p:txBody>
          </p:sp>
          <p:grpSp>
            <p:nvGrpSpPr>
              <p:cNvPr id="12" name="Group 58"/>
              <p:cNvGrpSpPr>
                <a:grpSpLocks/>
              </p:cNvGrpSpPr>
              <p:nvPr userDrawn="1"/>
            </p:nvGrpSpPr>
            <p:grpSpPr bwMode="auto">
              <a:xfrm>
                <a:off x="-2983346" y="611188"/>
                <a:ext cx="2864248" cy="307975"/>
                <a:chOff x="-2983346" y="611188"/>
                <a:chExt cx="2864248" cy="307975"/>
              </a:xfrm>
            </p:grpSpPr>
            <p:sp>
              <p:nvSpPr>
                <p:cNvPr id="54" name="Rectangle 9"/>
                <p:cNvSpPr/>
                <p:nvPr userDrawn="1"/>
              </p:nvSpPr>
              <p:spPr>
                <a:xfrm>
                  <a:off x="-2983346" y="611188"/>
                  <a:ext cx="309606" cy="285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 name="TextBox 11"/>
                <p:cNvSpPr txBox="1"/>
                <p:nvPr userDrawn="1"/>
              </p:nvSpPr>
              <p:spPr>
                <a:xfrm>
                  <a:off x="-2518143" y="611188"/>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Actuarial Bright Green</a:t>
                  </a:r>
                </a:p>
                <a:p>
                  <a:pPr fontAlgn="auto">
                    <a:spcBef>
                      <a:spcPts val="0"/>
                    </a:spcBef>
                    <a:spcAft>
                      <a:spcPts val="0"/>
                    </a:spcAft>
                    <a:defRPr/>
                  </a:pPr>
                  <a:r>
                    <a:rPr lang="en-GB" sz="1000" dirty="0">
                      <a:latin typeface="+mn-lt"/>
                    </a:rPr>
                    <a:t>R148  G166  B31</a:t>
                  </a:r>
                  <a:endParaRPr lang="en-US" sz="1000" dirty="0">
                    <a:latin typeface="+mn-lt"/>
                  </a:endParaRPr>
                </a:p>
              </p:txBody>
            </p:sp>
          </p:grpSp>
          <p:grpSp>
            <p:nvGrpSpPr>
              <p:cNvPr id="13" name="Group 13"/>
              <p:cNvGrpSpPr>
                <a:grpSpLocks/>
              </p:cNvGrpSpPr>
              <p:nvPr userDrawn="1"/>
            </p:nvGrpSpPr>
            <p:grpSpPr bwMode="auto">
              <a:xfrm>
                <a:off x="-2983346" y="1017588"/>
                <a:ext cx="2864248" cy="307975"/>
                <a:chOff x="-2929703" y="500513"/>
                <a:chExt cx="2643920" cy="307975"/>
              </a:xfrm>
            </p:grpSpPr>
            <p:sp>
              <p:nvSpPr>
                <p:cNvPr id="52" name="Rectangle 14"/>
                <p:cNvSpPr/>
                <p:nvPr userDrawn="1"/>
              </p:nvSpPr>
              <p:spPr>
                <a:xfrm>
                  <a:off x="-2929703" y="500513"/>
                  <a:ext cx="285790" cy="285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 name="TextBox 15"/>
                <p:cNvSpPr txBox="1"/>
                <p:nvPr userDrawn="1"/>
              </p:nvSpPr>
              <p:spPr>
                <a:xfrm>
                  <a:off x="-2500285" y="50051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Actuarial Slate</a:t>
                  </a:r>
                </a:p>
                <a:p>
                  <a:pPr fontAlgn="auto">
                    <a:spcBef>
                      <a:spcPts val="0"/>
                    </a:spcBef>
                    <a:spcAft>
                      <a:spcPts val="0"/>
                    </a:spcAft>
                    <a:defRPr/>
                  </a:pPr>
                  <a:r>
                    <a:rPr lang="en-GB" sz="1000" dirty="0">
                      <a:latin typeface="+mn-lt"/>
                    </a:rPr>
                    <a:t>R32  G44  B52 *</a:t>
                  </a:r>
                  <a:endParaRPr lang="en-US" sz="800" dirty="0">
                    <a:latin typeface="+mn-lt"/>
                  </a:endParaRPr>
                </a:p>
              </p:txBody>
            </p:sp>
          </p:grpSp>
          <p:grpSp>
            <p:nvGrpSpPr>
              <p:cNvPr id="14" name="Group 16"/>
              <p:cNvGrpSpPr>
                <a:grpSpLocks/>
              </p:cNvGrpSpPr>
              <p:nvPr userDrawn="1"/>
            </p:nvGrpSpPr>
            <p:grpSpPr bwMode="auto">
              <a:xfrm>
                <a:off x="-2983346" y="1714500"/>
                <a:ext cx="2864248" cy="307975"/>
                <a:chOff x="-2929703" y="500180"/>
                <a:chExt cx="2643920" cy="307975"/>
              </a:xfrm>
            </p:grpSpPr>
            <p:sp>
              <p:nvSpPr>
                <p:cNvPr id="50" name="Rectangle 17"/>
                <p:cNvSpPr/>
                <p:nvPr userDrawn="1"/>
              </p:nvSpPr>
              <p:spPr>
                <a:xfrm>
                  <a:off x="-2929703" y="500180"/>
                  <a:ext cx="285790" cy="2857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TextBox 18"/>
                <p:cNvSpPr txBox="1"/>
                <p:nvPr userDrawn="1"/>
              </p:nvSpPr>
              <p:spPr>
                <a:xfrm>
                  <a:off x="-2500285" y="500180"/>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Olive Green</a:t>
                  </a:r>
                </a:p>
                <a:p>
                  <a:pPr fontAlgn="auto">
                    <a:spcBef>
                      <a:spcPts val="0"/>
                    </a:spcBef>
                    <a:spcAft>
                      <a:spcPts val="0"/>
                    </a:spcAft>
                    <a:defRPr/>
                  </a:pPr>
                  <a:r>
                    <a:rPr lang="en-GB" sz="1000" dirty="0">
                      <a:latin typeface="+mn-lt"/>
                    </a:rPr>
                    <a:t>R120  G162  B47</a:t>
                  </a:r>
                  <a:endParaRPr lang="en-US" sz="1000" dirty="0">
                    <a:latin typeface="+mn-lt"/>
                  </a:endParaRPr>
                </a:p>
              </p:txBody>
            </p:sp>
          </p:grpSp>
          <p:sp>
            <p:nvSpPr>
              <p:cNvPr id="15" name="TextBox 14"/>
              <p:cNvSpPr txBox="1"/>
              <p:nvPr userDrawn="1"/>
            </p:nvSpPr>
            <p:spPr>
              <a:xfrm>
                <a:off x="-2983346" y="1500188"/>
                <a:ext cx="2400633" cy="153987"/>
              </a:xfrm>
              <a:prstGeom prst="rect">
                <a:avLst/>
              </a:prstGeom>
              <a:noFill/>
            </p:spPr>
            <p:txBody>
              <a:bodyPr lIns="0" tIns="0" rIns="0" bIns="0">
                <a:spAutoFit/>
              </a:bodyPr>
              <a:lstStyle/>
              <a:p>
                <a:pPr fontAlgn="auto">
                  <a:spcBef>
                    <a:spcPts val="0"/>
                  </a:spcBef>
                  <a:spcAft>
                    <a:spcPts val="0"/>
                  </a:spcAft>
                  <a:defRPr/>
                </a:pPr>
                <a:r>
                  <a:rPr lang="en-GB" sz="1000" b="1" dirty="0">
                    <a:latin typeface="+mn-lt"/>
                  </a:rPr>
                  <a:t>Secondary colour palette</a:t>
                </a:r>
                <a:endParaRPr lang="en-US" sz="1000" b="1" dirty="0">
                  <a:latin typeface="+mn-lt"/>
                </a:endParaRPr>
              </a:p>
            </p:txBody>
          </p:sp>
          <p:sp>
            <p:nvSpPr>
              <p:cNvPr id="16" name="TextBox 15"/>
              <p:cNvSpPr txBox="1"/>
              <p:nvPr userDrawn="1"/>
            </p:nvSpPr>
            <p:spPr>
              <a:xfrm>
                <a:off x="-2983346" y="376238"/>
                <a:ext cx="2400633" cy="152400"/>
              </a:xfrm>
              <a:prstGeom prst="rect">
                <a:avLst/>
              </a:prstGeom>
              <a:noFill/>
            </p:spPr>
            <p:txBody>
              <a:bodyPr lIns="0" tIns="0" rIns="0" bIns="0">
                <a:spAutoFit/>
              </a:bodyPr>
              <a:lstStyle/>
              <a:p>
                <a:pPr fontAlgn="auto">
                  <a:spcBef>
                    <a:spcPts val="0"/>
                  </a:spcBef>
                  <a:spcAft>
                    <a:spcPts val="0"/>
                  </a:spcAft>
                  <a:defRPr/>
                </a:pPr>
                <a:r>
                  <a:rPr lang="en-GB" sz="1000" b="1" dirty="0">
                    <a:latin typeface="+mn-lt"/>
                  </a:rPr>
                  <a:t>Primary colour palette</a:t>
                </a:r>
                <a:endParaRPr lang="en-US" sz="1000" b="1" dirty="0">
                  <a:latin typeface="+mn-lt"/>
                </a:endParaRPr>
              </a:p>
            </p:txBody>
          </p:sp>
          <p:grpSp>
            <p:nvGrpSpPr>
              <p:cNvPr id="17" name="Group 24"/>
              <p:cNvGrpSpPr>
                <a:grpSpLocks/>
              </p:cNvGrpSpPr>
              <p:nvPr userDrawn="1"/>
            </p:nvGrpSpPr>
            <p:grpSpPr bwMode="auto">
              <a:xfrm>
                <a:off x="-2983346" y="2125663"/>
                <a:ext cx="2864248" cy="307975"/>
                <a:chOff x="-2929703" y="500207"/>
                <a:chExt cx="2643920" cy="307975"/>
              </a:xfrm>
            </p:grpSpPr>
            <p:sp>
              <p:nvSpPr>
                <p:cNvPr id="48" name="Rectangle 47"/>
                <p:cNvSpPr/>
                <p:nvPr userDrawn="1"/>
              </p:nvSpPr>
              <p:spPr>
                <a:xfrm>
                  <a:off x="-2929703" y="500207"/>
                  <a:ext cx="285790" cy="285750"/>
                </a:xfrm>
                <a:prstGeom prst="rect">
                  <a:avLst/>
                </a:prstGeom>
                <a:solidFill>
                  <a:srgbClr val="0093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 name="TextBox 48"/>
                <p:cNvSpPr txBox="1"/>
                <p:nvPr userDrawn="1"/>
              </p:nvSpPr>
              <p:spPr>
                <a:xfrm>
                  <a:off x="-2500285" y="500207"/>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Bottle Green</a:t>
                  </a:r>
                </a:p>
                <a:p>
                  <a:pPr fontAlgn="auto">
                    <a:spcBef>
                      <a:spcPts val="0"/>
                    </a:spcBef>
                    <a:spcAft>
                      <a:spcPts val="0"/>
                    </a:spcAft>
                    <a:defRPr/>
                  </a:pPr>
                  <a:r>
                    <a:rPr lang="en-GB" sz="1000" dirty="0">
                      <a:latin typeface="+mn-lt"/>
                    </a:rPr>
                    <a:t>R0  G147  B127</a:t>
                  </a:r>
                  <a:endParaRPr lang="en-US" sz="1000" dirty="0">
                    <a:latin typeface="+mn-lt"/>
                  </a:endParaRPr>
                </a:p>
              </p:txBody>
            </p:sp>
          </p:grpSp>
          <p:grpSp>
            <p:nvGrpSpPr>
              <p:cNvPr id="18" name="Group 27"/>
              <p:cNvGrpSpPr>
                <a:grpSpLocks/>
              </p:cNvGrpSpPr>
              <p:nvPr userDrawn="1"/>
            </p:nvGrpSpPr>
            <p:grpSpPr bwMode="auto">
              <a:xfrm>
                <a:off x="-2983346" y="2536825"/>
                <a:ext cx="2864248" cy="307975"/>
                <a:chOff x="-2929703" y="500233"/>
                <a:chExt cx="2643920" cy="307975"/>
              </a:xfrm>
            </p:grpSpPr>
            <p:sp>
              <p:nvSpPr>
                <p:cNvPr id="46" name="Rectangle 45"/>
                <p:cNvSpPr/>
                <p:nvPr userDrawn="1"/>
              </p:nvSpPr>
              <p:spPr>
                <a:xfrm>
                  <a:off x="-2929703" y="500233"/>
                  <a:ext cx="285790" cy="2857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TextBox 46"/>
                <p:cNvSpPr txBox="1"/>
                <p:nvPr userDrawn="1"/>
              </p:nvSpPr>
              <p:spPr>
                <a:xfrm>
                  <a:off x="-2500285" y="50023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Turquoise</a:t>
                  </a:r>
                </a:p>
                <a:p>
                  <a:pPr fontAlgn="auto">
                    <a:spcBef>
                      <a:spcPts val="0"/>
                    </a:spcBef>
                    <a:spcAft>
                      <a:spcPts val="0"/>
                    </a:spcAft>
                    <a:defRPr/>
                  </a:pPr>
                  <a:r>
                    <a:rPr lang="en-GB" sz="1000" dirty="0">
                      <a:latin typeface="+mn-lt"/>
                    </a:rPr>
                    <a:t>R0  G138  B176</a:t>
                  </a:r>
                  <a:endParaRPr lang="en-US" sz="1000" dirty="0">
                    <a:latin typeface="+mn-lt"/>
                  </a:endParaRPr>
                </a:p>
              </p:txBody>
            </p:sp>
          </p:grpSp>
          <p:grpSp>
            <p:nvGrpSpPr>
              <p:cNvPr id="19" name="Group 60"/>
              <p:cNvGrpSpPr>
                <a:grpSpLocks/>
              </p:cNvGrpSpPr>
              <p:nvPr userDrawn="1"/>
            </p:nvGrpSpPr>
            <p:grpSpPr bwMode="auto">
              <a:xfrm>
                <a:off x="-2983346" y="2947988"/>
                <a:ext cx="2864248" cy="307975"/>
                <a:chOff x="-2983346" y="2947988"/>
                <a:chExt cx="2864248" cy="307975"/>
              </a:xfrm>
            </p:grpSpPr>
            <p:sp>
              <p:nvSpPr>
                <p:cNvPr id="44" name="Rectangle 43"/>
                <p:cNvSpPr/>
                <p:nvPr userDrawn="1"/>
              </p:nvSpPr>
              <p:spPr>
                <a:xfrm>
                  <a:off x="-2983346" y="2947988"/>
                  <a:ext cx="309606" cy="285750"/>
                </a:xfrm>
                <a:prstGeom prst="rect">
                  <a:avLst/>
                </a:prstGeom>
                <a:solidFill>
                  <a:srgbClr val="1AA0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TextBox 44"/>
                <p:cNvSpPr txBox="1"/>
                <p:nvPr userDrawn="1"/>
              </p:nvSpPr>
              <p:spPr>
                <a:xfrm>
                  <a:off x="-2518143" y="2947988"/>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Aqua Blue</a:t>
                  </a:r>
                </a:p>
                <a:p>
                  <a:pPr fontAlgn="auto">
                    <a:spcBef>
                      <a:spcPts val="0"/>
                    </a:spcBef>
                    <a:spcAft>
                      <a:spcPts val="0"/>
                    </a:spcAft>
                    <a:defRPr/>
                  </a:pPr>
                  <a:r>
                    <a:rPr lang="en-GB" sz="1000" dirty="0">
                      <a:latin typeface="+mn-lt"/>
                    </a:rPr>
                    <a:t>R26 G160  B170</a:t>
                  </a:r>
                  <a:endParaRPr lang="en-US" sz="1000" dirty="0">
                    <a:latin typeface="+mn-lt"/>
                  </a:endParaRPr>
                </a:p>
              </p:txBody>
            </p:sp>
          </p:grpSp>
          <p:grpSp>
            <p:nvGrpSpPr>
              <p:cNvPr id="20" name="Group 33"/>
              <p:cNvGrpSpPr>
                <a:grpSpLocks/>
              </p:cNvGrpSpPr>
              <p:nvPr userDrawn="1"/>
            </p:nvGrpSpPr>
            <p:grpSpPr bwMode="auto">
              <a:xfrm>
                <a:off x="-2983346" y="3359150"/>
                <a:ext cx="2864248" cy="307975"/>
                <a:chOff x="-2929703" y="500286"/>
                <a:chExt cx="2643920" cy="307975"/>
              </a:xfrm>
            </p:grpSpPr>
            <p:sp>
              <p:nvSpPr>
                <p:cNvPr id="42" name="Rectangle 41"/>
                <p:cNvSpPr/>
                <p:nvPr userDrawn="1"/>
              </p:nvSpPr>
              <p:spPr>
                <a:xfrm>
                  <a:off x="-2929703" y="500286"/>
                  <a:ext cx="285790" cy="285750"/>
                </a:xfrm>
                <a:prstGeom prst="rect">
                  <a:avLst/>
                </a:prstGeom>
                <a:solidFill>
                  <a:srgbClr val="7ECD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TextBox 42"/>
                <p:cNvSpPr txBox="1"/>
                <p:nvPr userDrawn="1"/>
              </p:nvSpPr>
              <p:spPr>
                <a:xfrm>
                  <a:off x="-2500285" y="500286"/>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Pastel Green</a:t>
                  </a:r>
                </a:p>
                <a:p>
                  <a:pPr fontAlgn="auto">
                    <a:spcBef>
                      <a:spcPts val="0"/>
                    </a:spcBef>
                    <a:spcAft>
                      <a:spcPts val="0"/>
                    </a:spcAft>
                    <a:defRPr/>
                  </a:pPr>
                  <a:r>
                    <a:rPr lang="en-GB" sz="1000" dirty="0">
                      <a:latin typeface="+mn-lt"/>
                    </a:rPr>
                    <a:t>R126  G205  B195</a:t>
                  </a:r>
                  <a:endParaRPr lang="en-US" sz="1000" dirty="0">
                    <a:latin typeface="+mn-lt"/>
                  </a:endParaRPr>
                </a:p>
              </p:txBody>
            </p:sp>
          </p:grpSp>
          <p:grpSp>
            <p:nvGrpSpPr>
              <p:cNvPr id="21" name="Group 36"/>
              <p:cNvGrpSpPr>
                <a:grpSpLocks/>
              </p:cNvGrpSpPr>
              <p:nvPr userDrawn="1"/>
            </p:nvGrpSpPr>
            <p:grpSpPr bwMode="auto">
              <a:xfrm>
                <a:off x="-2983346" y="3770313"/>
                <a:ext cx="2864248" cy="307975"/>
                <a:chOff x="-2929703" y="500313"/>
                <a:chExt cx="2643920" cy="307975"/>
              </a:xfrm>
            </p:grpSpPr>
            <p:sp>
              <p:nvSpPr>
                <p:cNvPr id="40" name="Rectangle 39"/>
                <p:cNvSpPr/>
                <p:nvPr userDrawn="1"/>
              </p:nvSpPr>
              <p:spPr>
                <a:xfrm>
                  <a:off x="-2929703" y="500313"/>
                  <a:ext cx="285790" cy="2857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TextBox 40"/>
                <p:cNvSpPr txBox="1"/>
                <p:nvPr userDrawn="1"/>
              </p:nvSpPr>
              <p:spPr>
                <a:xfrm>
                  <a:off x="-2500285" y="50031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Light Purple</a:t>
                  </a:r>
                </a:p>
                <a:p>
                  <a:pPr fontAlgn="auto">
                    <a:spcBef>
                      <a:spcPts val="0"/>
                    </a:spcBef>
                    <a:spcAft>
                      <a:spcPts val="0"/>
                    </a:spcAft>
                    <a:defRPr/>
                  </a:pPr>
                  <a:r>
                    <a:rPr lang="en-GB" sz="1000" dirty="0">
                      <a:latin typeface="+mn-lt"/>
                    </a:rPr>
                    <a:t>R123  G149  B174*</a:t>
                  </a:r>
                  <a:endParaRPr lang="en-US" sz="1000" dirty="0">
                    <a:latin typeface="+mn-lt"/>
                  </a:endParaRPr>
                </a:p>
              </p:txBody>
            </p:sp>
          </p:grpSp>
          <p:grpSp>
            <p:nvGrpSpPr>
              <p:cNvPr id="22" name="Group 63"/>
              <p:cNvGrpSpPr>
                <a:grpSpLocks/>
              </p:cNvGrpSpPr>
              <p:nvPr userDrawn="1"/>
            </p:nvGrpSpPr>
            <p:grpSpPr bwMode="auto">
              <a:xfrm>
                <a:off x="-2983346" y="4181475"/>
                <a:ext cx="2864248" cy="307975"/>
                <a:chOff x="-2983346" y="4181475"/>
                <a:chExt cx="2864248" cy="307975"/>
              </a:xfrm>
            </p:grpSpPr>
            <p:sp>
              <p:nvSpPr>
                <p:cNvPr id="38" name="Rectangle 37"/>
                <p:cNvSpPr/>
                <p:nvPr userDrawn="1"/>
              </p:nvSpPr>
              <p:spPr>
                <a:xfrm>
                  <a:off x="-2983346" y="4181475"/>
                  <a:ext cx="309606" cy="285750"/>
                </a:xfrm>
                <a:prstGeom prst="rect">
                  <a:avLst/>
                </a:prstGeom>
                <a:solidFill>
                  <a:srgbClr val="616B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TextBox 38"/>
                <p:cNvSpPr txBox="1"/>
                <p:nvPr userDrawn="1"/>
              </p:nvSpPr>
              <p:spPr>
                <a:xfrm>
                  <a:off x="-2518143" y="4181475"/>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Purple</a:t>
                  </a:r>
                </a:p>
                <a:p>
                  <a:pPr fontAlgn="auto">
                    <a:spcBef>
                      <a:spcPts val="0"/>
                    </a:spcBef>
                    <a:spcAft>
                      <a:spcPts val="0"/>
                    </a:spcAft>
                    <a:defRPr/>
                  </a:pPr>
                  <a:r>
                    <a:rPr lang="en-GB" sz="1000" dirty="0">
                      <a:latin typeface="+mn-lt"/>
                    </a:rPr>
                    <a:t>R97  G107  B156</a:t>
                  </a:r>
                  <a:endParaRPr lang="en-US" sz="1000" dirty="0">
                    <a:latin typeface="+mn-lt"/>
                  </a:endParaRPr>
                </a:p>
              </p:txBody>
            </p:sp>
          </p:grpSp>
          <p:grpSp>
            <p:nvGrpSpPr>
              <p:cNvPr id="23" name="Group 43"/>
              <p:cNvGrpSpPr>
                <a:grpSpLocks/>
              </p:cNvGrpSpPr>
              <p:nvPr userDrawn="1"/>
            </p:nvGrpSpPr>
            <p:grpSpPr bwMode="auto">
              <a:xfrm>
                <a:off x="-2983346" y="4592638"/>
                <a:ext cx="2864248" cy="307975"/>
                <a:chOff x="-2929703" y="500366"/>
                <a:chExt cx="2643920" cy="307975"/>
              </a:xfrm>
            </p:grpSpPr>
            <p:sp>
              <p:nvSpPr>
                <p:cNvPr id="36" name="Rectangle 35"/>
                <p:cNvSpPr/>
                <p:nvPr userDrawn="1"/>
              </p:nvSpPr>
              <p:spPr>
                <a:xfrm>
                  <a:off x="-2929703" y="500366"/>
                  <a:ext cx="285790" cy="285750"/>
                </a:xfrm>
                <a:prstGeom prst="rect">
                  <a:avLst/>
                </a:prstGeom>
                <a:solidFill>
                  <a:srgbClr val="BAA3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TextBox 36"/>
                <p:cNvSpPr txBox="1"/>
                <p:nvPr userDrawn="1"/>
              </p:nvSpPr>
              <p:spPr>
                <a:xfrm>
                  <a:off x="-2500285" y="500366"/>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Ecru</a:t>
                  </a:r>
                </a:p>
                <a:p>
                  <a:pPr fontAlgn="auto">
                    <a:spcBef>
                      <a:spcPts val="0"/>
                    </a:spcBef>
                    <a:spcAft>
                      <a:spcPts val="0"/>
                    </a:spcAft>
                    <a:defRPr/>
                  </a:pPr>
                  <a:r>
                    <a:rPr lang="en-GB" sz="1000" dirty="0">
                      <a:latin typeface="+mn-lt"/>
                    </a:rPr>
                    <a:t>R186  G163  B171</a:t>
                  </a:r>
                  <a:endParaRPr lang="en-US" sz="1000" dirty="0">
                    <a:latin typeface="+mn-lt"/>
                  </a:endParaRPr>
                </a:p>
              </p:txBody>
            </p:sp>
          </p:grpSp>
          <p:grpSp>
            <p:nvGrpSpPr>
              <p:cNvPr id="24" name="Group 46"/>
              <p:cNvGrpSpPr>
                <a:grpSpLocks/>
              </p:cNvGrpSpPr>
              <p:nvPr userDrawn="1"/>
            </p:nvGrpSpPr>
            <p:grpSpPr bwMode="auto">
              <a:xfrm>
                <a:off x="-2983346" y="5003800"/>
                <a:ext cx="2864248" cy="307975"/>
                <a:chOff x="-2929703" y="500392"/>
                <a:chExt cx="2643920" cy="307975"/>
              </a:xfrm>
            </p:grpSpPr>
            <p:sp>
              <p:nvSpPr>
                <p:cNvPr id="34" name="Rectangle 33"/>
                <p:cNvSpPr/>
                <p:nvPr userDrawn="1"/>
              </p:nvSpPr>
              <p:spPr>
                <a:xfrm>
                  <a:off x="-2929703" y="500392"/>
                  <a:ext cx="285790" cy="285750"/>
                </a:xfrm>
                <a:prstGeom prst="rect">
                  <a:avLst/>
                </a:prstGeom>
                <a:solidFill>
                  <a:srgbClr val="D7B01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TextBox 34"/>
                <p:cNvSpPr txBox="1"/>
                <p:nvPr userDrawn="1"/>
              </p:nvSpPr>
              <p:spPr>
                <a:xfrm>
                  <a:off x="-2500285" y="500392"/>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Yellow</a:t>
                  </a:r>
                </a:p>
                <a:p>
                  <a:pPr fontAlgn="auto">
                    <a:spcBef>
                      <a:spcPts val="0"/>
                    </a:spcBef>
                    <a:spcAft>
                      <a:spcPts val="0"/>
                    </a:spcAft>
                    <a:defRPr/>
                  </a:pPr>
                  <a:r>
                    <a:rPr lang="en-GB" sz="1000" dirty="0">
                      <a:latin typeface="+mn-lt"/>
                    </a:rPr>
                    <a:t>R215  G176  B18</a:t>
                  </a:r>
                  <a:endParaRPr lang="en-US" sz="1000" dirty="0">
                    <a:latin typeface="+mn-lt"/>
                  </a:endParaRPr>
                </a:p>
              </p:txBody>
            </p:sp>
          </p:grpSp>
          <p:grpSp>
            <p:nvGrpSpPr>
              <p:cNvPr id="25" name="Group 49"/>
              <p:cNvGrpSpPr>
                <a:grpSpLocks/>
              </p:cNvGrpSpPr>
              <p:nvPr userDrawn="1"/>
            </p:nvGrpSpPr>
            <p:grpSpPr bwMode="auto">
              <a:xfrm>
                <a:off x="-2983346" y="5414963"/>
                <a:ext cx="2864248" cy="307975"/>
                <a:chOff x="-2929703" y="500419"/>
                <a:chExt cx="2643920" cy="307975"/>
              </a:xfrm>
            </p:grpSpPr>
            <p:sp>
              <p:nvSpPr>
                <p:cNvPr id="32" name="Rectangle 31"/>
                <p:cNvSpPr/>
                <p:nvPr userDrawn="1"/>
              </p:nvSpPr>
              <p:spPr>
                <a:xfrm>
                  <a:off x="-2929703" y="500419"/>
                  <a:ext cx="285790" cy="285750"/>
                </a:xfrm>
                <a:prstGeom prst="rect">
                  <a:avLst/>
                </a:prstGeom>
                <a:solidFill>
                  <a:srgbClr val="D5872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TextBox 32"/>
                <p:cNvSpPr txBox="1"/>
                <p:nvPr userDrawn="1"/>
              </p:nvSpPr>
              <p:spPr>
                <a:xfrm>
                  <a:off x="-2500285" y="500419"/>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Orange</a:t>
                  </a:r>
                </a:p>
                <a:p>
                  <a:pPr fontAlgn="auto">
                    <a:spcBef>
                      <a:spcPts val="0"/>
                    </a:spcBef>
                    <a:spcAft>
                      <a:spcPts val="0"/>
                    </a:spcAft>
                    <a:defRPr/>
                  </a:pPr>
                  <a:r>
                    <a:rPr lang="en-GB" sz="1000" dirty="0">
                      <a:latin typeface="+mn-lt"/>
                    </a:rPr>
                    <a:t>R213  G135  B43</a:t>
                  </a:r>
                  <a:endParaRPr lang="en-US" sz="1000" dirty="0">
                    <a:latin typeface="+mn-lt"/>
                  </a:endParaRPr>
                </a:p>
              </p:txBody>
            </p:sp>
          </p:grpSp>
          <p:grpSp>
            <p:nvGrpSpPr>
              <p:cNvPr id="26" name="Group 52"/>
              <p:cNvGrpSpPr>
                <a:grpSpLocks/>
              </p:cNvGrpSpPr>
              <p:nvPr userDrawn="1"/>
            </p:nvGrpSpPr>
            <p:grpSpPr bwMode="auto">
              <a:xfrm>
                <a:off x="-2983346" y="5826125"/>
                <a:ext cx="2864248" cy="307975"/>
                <a:chOff x="-2929703" y="500445"/>
                <a:chExt cx="2643920" cy="307975"/>
              </a:xfrm>
            </p:grpSpPr>
            <p:sp>
              <p:nvSpPr>
                <p:cNvPr id="30" name="Rectangle 29"/>
                <p:cNvSpPr/>
                <p:nvPr userDrawn="1"/>
              </p:nvSpPr>
              <p:spPr>
                <a:xfrm>
                  <a:off x="-2929703" y="500445"/>
                  <a:ext cx="285790" cy="285750"/>
                </a:xfrm>
                <a:prstGeom prst="rect">
                  <a:avLst/>
                </a:prstGeom>
                <a:solidFill>
                  <a:srgbClr val="EE34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TextBox 30"/>
                <p:cNvSpPr txBox="1"/>
                <p:nvPr userDrawn="1"/>
              </p:nvSpPr>
              <p:spPr>
                <a:xfrm>
                  <a:off x="-2500285" y="500445"/>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Red</a:t>
                  </a:r>
                </a:p>
                <a:p>
                  <a:pPr fontAlgn="auto">
                    <a:spcBef>
                      <a:spcPts val="0"/>
                    </a:spcBef>
                    <a:spcAft>
                      <a:spcPts val="0"/>
                    </a:spcAft>
                    <a:defRPr/>
                  </a:pPr>
                  <a:r>
                    <a:rPr lang="en-GB" sz="1000" dirty="0">
                      <a:latin typeface="+mn-lt"/>
                    </a:rPr>
                    <a:t>R238  G52  B36</a:t>
                  </a:r>
                  <a:endParaRPr lang="en-US" sz="1000" dirty="0">
                    <a:latin typeface="+mn-lt"/>
                  </a:endParaRPr>
                </a:p>
              </p:txBody>
            </p:sp>
          </p:grpSp>
          <p:grpSp>
            <p:nvGrpSpPr>
              <p:cNvPr id="27" name="Group 55"/>
              <p:cNvGrpSpPr>
                <a:grpSpLocks/>
              </p:cNvGrpSpPr>
              <p:nvPr userDrawn="1"/>
            </p:nvGrpSpPr>
            <p:grpSpPr bwMode="auto">
              <a:xfrm>
                <a:off x="-2983346" y="6237288"/>
                <a:ext cx="2864248" cy="307975"/>
                <a:chOff x="-2929703" y="500475"/>
                <a:chExt cx="2643920" cy="307975"/>
              </a:xfrm>
            </p:grpSpPr>
            <p:sp>
              <p:nvSpPr>
                <p:cNvPr id="28" name="Rectangle 27"/>
                <p:cNvSpPr/>
                <p:nvPr userDrawn="1"/>
              </p:nvSpPr>
              <p:spPr>
                <a:xfrm>
                  <a:off x="-2929703" y="500475"/>
                  <a:ext cx="285790" cy="285750"/>
                </a:xfrm>
                <a:prstGeom prst="rect">
                  <a:avLst/>
                </a:prstGeom>
                <a:solidFill>
                  <a:srgbClr val="E201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TextBox 28"/>
                <p:cNvSpPr txBox="1"/>
                <p:nvPr userDrawn="1"/>
              </p:nvSpPr>
              <p:spPr>
                <a:xfrm>
                  <a:off x="-2500285" y="500475"/>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a:t>
                  </a:r>
                  <a:r>
                    <a:rPr lang="en-GB" sz="1000" dirty="0" err="1">
                      <a:latin typeface="+mn-lt"/>
                    </a:rPr>
                    <a:t>Rubine</a:t>
                  </a:r>
                  <a:r>
                    <a:rPr lang="en-GB" sz="1000" dirty="0">
                      <a:latin typeface="+mn-lt"/>
                    </a:rPr>
                    <a:t> Red</a:t>
                  </a:r>
                </a:p>
                <a:p>
                  <a:pPr fontAlgn="auto">
                    <a:spcBef>
                      <a:spcPts val="0"/>
                    </a:spcBef>
                    <a:spcAft>
                      <a:spcPts val="0"/>
                    </a:spcAft>
                    <a:defRPr/>
                  </a:pPr>
                  <a:r>
                    <a:rPr lang="en-GB" sz="1000" dirty="0">
                      <a:latin typeface="+mn-lt"/>
                    </a:rPr>
                    <a:t>R226  G1  B119</a:t>
                  </a:r>
                  <a:endParaRPr lang="en-US" sz="1000" dirty="0">
                    <a:latin typeface="+mn-lt"/>
                  </a:endParaRPr>
                </a:p>
              </p:txBody>
            </p:sp>
          </p:grpSp>
        </p:grpSp>
        <p:sp>
          <p:nvSpPr>
            <p:cNvPr id="9" name="TextBox 8"/>
            <p:cNvSpPr txBox="1"/>
            <p:nvPr userDrawn="1"/>
          </p:nvSpPr>
          <p:spPr>
            <a:xfrm>
              <a:off x="-2976995" y="6626225"/>
              <a:ext cx="2715002" cy="123825"/>
            </a:xfrm>
            <a:prstGeom prst="rect">
              <a:avLst/>
            </a:prstGeom>
            <a:noFill/>
          </p:spPr>
          <p:txBody>
            <a:bodyPr lIns="0" tIns="0" rIns="0" bIns="0">
              <a:spAutoFit/>
            </a:bodyPr>
            <a:lstStyle/>
            <a:p>
              <a:pPr fontAlgn="auto">
                <a:spcBef>
                  <a:spcPts val="0"/>
                </a:spcBef>
                <a:spcAft>
                  <a:spcPts val="0"/>
                </a:spcAft>
                <a:defRPr/>
              </a:pPr>
              <a:r>
                <a:rPr lang="en-GB" sz="800" dirty="0">
                  <a:solidFill>
                    <a:prstClr val="black"/>
                  </a:solidFill>
                  <a:latin typeface="+mn-lt"/>
                </a:rPr>
                <a:t>*This colour reference is for screen presentations only</a:t>
              </a:r>
              <a:endParaRPr lang="en-US" dirty="0">
                <a:latin typeface="+mn-lt"/>
              </a:endParaRPr>
            </a:p>
          </p:txBody>
        </p:sp>
      </p:grpSp>
      <p:sp>
        <p:nvSpPr>
          <p:cNvPr id="2" name="Title 1"/>
          <p:cNvSpPr>
            <a:spLocks noGrp="1"/>
          </p:cNvSpPr>
          <p:nvPr>
            <p:ph type="title"/>
          </p:nvPr>
        </p:nvSpPr>
        <p:spPr>
          <a:xfrm>
            <a:off x="550862" y="2131200"/>
            <a:ext cx="9000000" cy="633600"/>
          </a:xfrm>
        </p:spPr>
        <p:txBody>
          <a:bodyPr/>
          <a:lstStyle>
            <a:lvl1pPr algn="l">
              <a:lnSpc>
                <a:spcPts val="2300"/>
              </a:lnSpc>
              <a:defRPr sz="2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4096800" y="4338000"/>
            <a:ext cx="5457600" cy="1281600"/>
          </a:xfrm>
        </p:spPr>
        <p:txBody>
          <a:bodyPr>
            <a:noAutofit/>
          </a:bodyPr>
          <a:lstStyle>
            <a:lvl1pPr marL="0" indent="0" algn="r">
              <a:lnSpc>
                <a:spcPts val="4600"/>
              </a:lnSpc>
              <a:buNone/>
              <a:defRPr sz="4000" b="1">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8"/>
          <p:cNvGrpSpPr>
            <a:grpSpLocks/>
          </p:cNvGrpSpPr>
          <p:nvPr userDrawn="1"/>
        </p:nvGrpSpPr>
        <p:grpSpPr bwMode="auto">
          <a:xfrm>
            <a:off x="-3136900" y="0"/>
            <a:ext cx="3017837" cy="6858000"/>
            <a:chOff x="-3137354" y="0"/>
            <a:chExt cx="3018256" cy="6858000"/>
          </a:xfrm>
        </p:grpSpPr>
        <p:grpSp>
          <p:nvGrpSpPr>
            <p:cNvPr id="6" name="Group 64"/>
            <p:cNvGrpSpPr>
              <a:grpSpLocks/>
            </p:cNvGrpSpPr>
            <p:nvPr/>
          </p:nvGrpSpPr>
          <p:grpSpPr bwMode="auto">
            <a:xfrm>
              <a:off x="-3137354" y="0"/>
              <a:ext cx="3018256" cy="6858000"/>
              <a:chOff x="-3137354" y="0"/>
              <a:chExt cx="3018256" cy="6858000"/>
            </a:xfrm>
          </p:grpSpPr>
          <p:sp>
            <p:nvSpPr>
              <p:cNvPr id="8" name="Rectangle 7"/>
              <p:cNvSpPr/>
              <p:nvPr userDrawn="1"/>
            </p:nvSpPr>
            <p:spPr>
              <a:xfrm>
                <a:off x="-3137354" y="0"/>
                <a:ext cx="299444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8"/>
              <p:cNvSpPr txBox="1"/>
              <p:nvPr userDrawn="1"/>
            </p:nvSpPr>
            <p:spPr>
              <a:xfrm>
                <a:off x="-2983346" y="100013"/>
                <a:ext cx="2840432" cy="152400"/>
              </a:xfrm>
              <a:prstGeom prst="rect">
                <a:avLst/>
              </a:prstGeom>
              <a:noFill/>
            </p:spPr>
            <p:txBody>
              <a:bodyPr lIns="0" tIns="0" rIns="0" bIns="0">
                <a:spAutoFit/>
              </a:bodyPr>
              <a:lstStyle/>
              <a:p>
                <a:pPr fontAlgn="auto">
                  <a:spcBef>
                    <a:spcPts val="0"/>
                  </a:spcBef>
                  <a:spcAft>
                    <a:spcPts val="0"/>
                  </a:spcAft>
                  <a:defRPr/>
                </a:pPr>
                <a:r>
                  <a:rPr lang="en-GB" sz="1000" b="1" dirty="0">
                    <a:solidFill>
                      <a:schemeClr val="accent2"/>
                    </a:solidFill>
                    <a:latin typeface="+mn-lt"/>
                  </a:rPr>
                  <a:t>Colour palette for PowerPoint presentations</a:t>
                </a:r>
                <a:endParaRPr lang="en-US" sz="1000" b="1" dirty="0">
                  <a:solidFill>
                    <a:schemeClr val="accent2"/>
                  </a:solidFill>
                  <a:latin typeface="+mn-lt"/>
                </a:endParaRPr>
              </a:p>
            </p:txBody>
          </p:sp>
          <p:grpSp>
            <p:nvGrpSpPr>
              <p:cNvPr id="10" name="Group 58"/>
              <p:cNvGrpSpPr>
                <a:grpSpLocks/>
              </p:cNvGrpSpPr>
              <p:nvPr userDrawn="1"/>
            </p:nvGrpSpPr>
            <p:grpSpPr bwMode="auto">
              <a:xfrm>
                <a:off x="-2983346" y="611188"/>
                <a:ext cx="2864248" cy="307975"/>
                <a:chOff x="-2983346" y="611188"/>
                <a:chExt cx="2864248" cy="307975"/>
              </a:xfrm>
            </p:grpSpPr>
            <p:sp>
              <p:nvSpPr>
                <p:cNvPr id="52" name="Rectangle 9"/>
                <p:cNvSpPr/>
                <p:nvPr userDrawn="1"/>
              </p:nvSpPr>
              <p:spPr>
                <a:xfrm>
                  <a:off x="-2983346" y="611188"/>
                  <a:ext cx="309606" cy="285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 name="TextBox 11"/>
                <p:cNvSpPr txBox="1"/>
                <p:nvPr userDrawn="1"/>
              </p:nvSpPr>
              <p:spPr>
                <a:xfrm>
                  <a:off x="-2518143" y="611188"/>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Actuarial Bright Green</a:t>
                  </a:r>
                </a:p>
                <a:p>
                  <a:pPr fontAlgn="auto">
                    <a:spcBef>
                      <a:spcPts val="0"/>
                    </a:spcBef>
                    <a:spcAft>
                      <a:spcPts val="0"/>
                    </a:spcAft>
                    <a:defRPr/>
                  </a:pPr>
                  <a:r>
                    <a:rPr lang="en-GB" sz="1000" dirty="0">
                      <a:latin typeface="+mn-lt"/>
                    </a:rPr>
                    <a:t>R148  G166  B31</a:t>
                  </a:r>
                  <a:endParaRPr lang="en-US" sz="1000" dirty="0">
                    <a:latin typeface="+mn-lt"/>
                  </a:endParaRPr>
                </a:p>
              </p:txBody>
            </p:sp>
          </p:grpSp>
          <p:grpSp>
            <p:nvGrpSpPr>
              <p:cNvPr id="11" name="Group 13"/>
              <p:cNvGrpSpPr>
                <a:grpSpLocks/>
              </p:cNvGrpSpPr>
              <p:nvPr userDrawn="1"/>
            </p:nvGrpSpPr>
            <p:grpSpPr bwMode="auto">
              <a:xfrm>
                <a:off x="-2983346" y="1017588"/>
                <a:ext cx="2864248" cy="307975"/>
                <a:chOff x="-2929703" y="500513"/>
                <a:chExt cx="2643920" cy="307975"/>
              </a:xfrm>
            </p:grpSpPr>
            <p:sp>
              <p:nvSpPr>
                <p:cNvPr id="50" name="Rectangle 14"/>
                <p:cNvSpPr/>
                <p:nvPr userDrawn="1"/>
              </p:nvSpPr>
              <p:spPr>
                <a:xfrm>
                  <a:off x="-2929703" y="500513"/>
                  <a:ext cx="285790" cy="285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TextBox 15"/>
                <p:cNvSpPr txBox="1"/>
                <p:nvPr userDrawn="1"/>
              </p:nvSpPr>
              <p:spPr>
                <a:xfrm>
                  <a:off x="-2500285" y="50051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Actuarial Slate</a:t>
                  </a:r>
                </a:p>
                <a:p>
                  <a:pPr fontAlgn="auto">
                    <a:spcBef>
                      <a:spcPts val="0"/>
                    </a:spcBef>
                    <a:spcAft>
                      <a:spcPts val="0"/>
                    </a:spcAft>
                    <a:defRPr/>
                  </a:pPr>
                  <a:r>
                    <a:rPr lang="en-GB" sz="1000" dirty="0">
                      <a:latin typeface="+mn-lt"/>
                    </a:rPr>
                    <a:t>R32  G44  B52 *</a:t>
                  </a:r>
                  <a:endParaRPr lang="en-US" sz="800" dirty="0">
                    <a:latin typeface="+mn-lt"/>
                  </a:endParaRPr>
                </a:p>
              </p:txBody>
            </p:sp>
          </p:grpSp>
          <p:grpSp>
            <p:nvGrpSpPr>
              <p:cNvPr id="12" name="Group 16"/>
              <p:cNvGrpSpPr>
                <a:grpSpLocks/>
              </p:cNvGrpSpPr>
              <p:nvPr userDrawn="1"/>
            </p:nvGrpSpPr>
            <p:grpSpPr bwMode="auto">
              <a:xfrm>
                <a:off x="-2983346" y="1714500"/>
                <a:ext cx="2864248" cy="307975"/>
                <a:chOff x="-2929703" y="500180"/>
                <a:chExt cx="2643920" cy="307975"/>
              </a:xfrm>
            </p:grpSpPr>
            <p:sp>
              <p:nvSpPr>
                <p:cNvPr id="48" name="Rectangle 17"/>
                <p:cNvSpPr/>
                <p:nvPr userDrawn="1"/>
              </p:nvSpPr>
              <p:spPr>
                <a:xfrm>
                  <a:off x="-2929703" y="500180"/>
                  <a:ext cx="285790" cy="2857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 name="TextBox 18"/>
                <p:cNvSpPr txBox="1"/>
                <p:nvPr userDrawn="1"/>
              </p:nvSpPr>
              <p:spPr>
                <a:xfrm>
                  <a:off x="-2500285" y="500180"/>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Olive Green</a:t>
                  </a:r>
                </a:p>
                <a:p>
                  <a:pPr fontAlgn="auto">
                    <a:spcBef>
                      <a:spcPts val="0"/>
                    </a:spcBef>
                    <a:spcAft>
                      <a:spcPts val="0"/>
                    </a:spcAft>
                    <a:defRPr/>
                  </a:pPr>
                  <a:r>
                    <a:rPr lang="en-GB" sz="1000" dirty="0">
                      <a:latin typeface="+mn-lt"/>
                    </a:rPr>
                    <a:t>R120  G162  B47</a:t>
                  </a:r>
                  <a:endParaRPr lang="en-US" sz="1000" dirty="0">
                    <a:latin typeface="+mn-lt"/>
                  </a:endParaRPr>
                </a:p>
              </p:txBody>
            </p:sp>
          </p:grpSp>
          <p:sp>
            <p:nvSpPr>
              <p:cNvPr id="13" name="TextBox 12"/>
              <p:cNvSpPr txBox="1"/>
              <p:nvPr userDrawn="1"/>
            </p:nvSpPr>
            <p:spPr>
              <a:xfrm>
                <a:off x="-2983346" y="1500188"/>
                <a:ext cx="2400633" cy="153987"/>
              </a:xfrm>
              <a:prstGeom prst="rect">
                <a:avLst/>
              </a:prstGeom>
              <a:noFill/>
            </p:spPr>
            <p:txBody>
              <a:bodyPr lIns="0" tIns="0" rIns="0" bIns="0">
                <a:spAutoFit/>
              </a:bodyPr>
              <a:lstStyle/>
              <a:p>
                <a:pPr fontAlgn="auto">
                  <a:spcBef>
                    <a:spcPts val="0"/>
                  </a:spcBef>
                  <a:spcAft>
                    <a:spcPts val="0"/>
                  </a:spcAft>
                  <a:defRPr/>
                </a:pPr>
                <a:r>
                  <a:rPr lang="en-GB" sz="1000" b="1" dirty="0">
                    <a:latin typeface="+mn-lt"/>
                  </a:rPr>
                  <a:t>Secondary colour palette</a:t>
                </a:r>
                <a:endParaRPr lang="en-US" sz="1000" b="1" dirty="0">
                  <a:latin typeface="+mn-lt"/>
                </a:endParaRPr>
              </a:p>
            </p:txBody>
          </p:sp>
          <p:sp>
            <p:nvSpPr>
              <p:cNvPr id="14" name="TextBox 13"/>
              <p:cNvSpPr txBox="1"/>
              <p:nvPr userDrawn="1"/>
            </p:nvSpPr>
            <p:spPr>
              <a:xfrm>
                <a:off x="-2983346" y="376238"/>
                <a:ext cx="2400633" cy="152400"/>
              </a:xfrm>
              <a:prstGeom prst="rect">
                <a:avLst/>
              </a:prstGeom>
              <a:noFill/>
            </p:spPr>
            <p:txBody>
              <a:bodyPr lIns="0" tIns="0" rIns="0" bIns="0">
                <a:spAutoFit/>
              </a:bodyPr>
              <a:lstStyle/>
              <a:p>
                <a:pPr fontAlgn="auto">
                  <a:spcBef>
                    <a:spcPts val="0"/>
                  </a:spcBef>
                  <a:spcAft>
                    <a:spcPts val="0"/>
                  </a:spcAft>
                  <a:defRPr/>
                </a:pPr>
                <a:r>
                  <a:rPr lang="en-GB" sz="1000" b="1" dirty="0">
                    <a:latin typeface="+mn-lt"/>
                  </a:rPr>
                  <a:t>Primary colour palette</a:t>
                </a:r>
                <a:endParaRPr lang="en-US" sz="1000" b="1" dirty="0">
                  <a:latin typeface="+mn-lt"/>
                </a:endParaRPr>
              </a:p>
            </p:txBody>
          </p:sp>
          <p:grpSp>
            <p:nvGrpSpPr>
              <p:cNvPr id="15" name="Group 24"/>
              <p:cNvGrpSpPr>
                <a:grpSpLocks/>
              </p:cNvGrpSpPr>
              <p:nvPr userDrawn="1"/>
            </p:nvGrpSpPr>
            <p:grpSpPr bwMode="auto">
              <a:xfrm>
                <a:off x="-2983346" y="2125663"/>
                <a:ext cx="2864248" cy="307975"/>
                <a:chOff x="-2929703" y="500207"/>
                <a:chExt cx="2643920" cy="307975"/>
              </a:xfrm>
            </p:grpSpPr>
            <p:sp>
              <p:nvSpPr>
                <p:cNvPr id="46" name="Rectangle 45"/>
                <p:cNvSpPr/>
                <p:nvPr userDrawn="1"/>
              </p:nvSpPr>
              <p:spPr>
                <a:xfrm>
                  <a:off x="-2929703" y="500207"/>
                  <a:ext cx="285790" cy="285750"/>
                </a:xfrm>
                <a:prstGeom prst="rect">
                  <a:avLst/>
                </a:prstGeom>
                <a:solidFill>
                  <a:srgbClr val="0093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TextBox 46"/>
                <p:cNvSpPr txBox="1"/>
                <p:nvPr userDrawn="1"/>
              </p:nvSpPr>
              <p:spPr>
                <a:xfrm>
                  <a:off x="-2500285" y="500207"/>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Bottle Green</a:t>
                  </a:r>
                </a:p>
                <a:p>
                  <a:pPr fontAlgn="auto">
                    <a:spcBef>
                      <a:spcPts val="0"/>
                    </a:spcBef>
                    <a:spcAft>
                      <a:spcPts val="0"/>
                    </a:spcAft>
                    <a:defRPr/>
                  </a:pPr>
                  <a:r>
                    <a:rPr lang="en-GB" sz="1000" dirty="0">
                      <a:latin typeface="+mn-lt"/>
                    </a:rPr>
                    <a:t>R0  G147  B127</a:t>
                  </a:r>
                  <a:endParaRPr lang="en-US" sz="1000" dirty="0">
                    <a:latin typeface="+mn-lt"/>
                  </a:endParaRPr>
                </a:p>
              </p:txBody>
            </p:sp>
          </p:grpSp>
          <p:grpSp>
            <p:nvGrpSpPr>
              <p:cNvPr id="16" name="Group 27"/>
              <p:cNvGrpSpPr>
                <a:grpSpLocks/>
              </p:cNvGrpSpPr>
              <p:nvPr userDrawn="1"/>
            </p:nvGrpSpPr>
            <p:grpSpPr bwMode="auto">
              <a:xfrm>
                <a:off x="-2983346" y="2536825"/>
                <a:ext cx="2864248" cy="307975"/>
                <a:chOff x="-2929703" y="500233"/>
                <a:chExt cx="2643920" cy="307975"/>
              </a:xfrm>
            </p:grpSpPr>
            <p:sp>
              <p:nvSpPr>
                <p:cNvPr id="44" name="Rectangle 43"/>
                <p:cNvSpPr/>
                <p:nvPr userDrawn="1"/>
              </p:nvSpPr>
              <p:spPr>
                <a:xfrm>
                  <a:off x="-2929703" y="500233"/>
                  <a:ext cx="285790" cy="2857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TextBox 44"/>
                <p:cNvSpPr txBox="1"/>
                <p:nvPr userDrawn="1"/>
              </p:nvSpPr>
              <p:spPr>
                <a:xfrm>
                  <a:off x="-2500285" y="50023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Turquoise</a:t>
                  </a:r>
                </a:p>
                <a:p>
                  <a:pPr fontAlgn="auto">
                    <a:spcBef>
                      <a:spcPts val="0"/>
                    </a:spcBef>
                    <a:spcAft>
                      <a:spcPts val="0"/>
                    </a:spcAft>
                    <a:defRPr/>
                  </a:pPr>
                  <a:r>
                    <a:rPr lang="en-GB" sz="1000" dirty="0">
                      <a:latin typeface="+mn-lt"/>
                    </a:rPr>
                    <a:t>R0  G138  B176</a:t>
                  </a:r>
                  <a:endParaRPr lang="en-US" sz="1000" dirty="0">
                    <a:latin typeface="+mn-lt"/>
                  </a:endParaRPr>
                </a:p>
              </p:txBody>
            </p:sp>
          </p:grpSp>
          <p:grpSp>
            <p:nvGrpSpPr>
              <p:cNvPr id="17" name="Group 60"/>
              <p:cNvGrpSpPr>
                <a:grpSpLocks/>
              </p:cNvGrpSpPr>
              <p:nvPr userDrawn="1"/>
            </p:nvGrpSpPr>
            <p:grpSpPr bwMode="auto">
              <a:xfrm>
                <a:off x="-2983346" y="2947988"/>
                <a:ext cx="2864248" cy="307975"/>
                <a:chOff x="-2983346" y="2947988"/>
                <a:chExt cx="2864248" cy="307975"/>
              </a:xfrm>
            </p:grpSpPr>
            <p:sp>
              <p:nvSpPr>
                <p:cNvPr id="42" name="Rectangle 41"/>
                <p:cNvSpPr/>
                <p:nvPr userDrawn="1"/>
              </p:nvSpPr>
              <p:spPr>
                <a:xfrm>
                  <a:off x="-2983346" y="2947988"/>
                  <a:ext cx="309606" cy="285750"/>
                </a:xfrm>
                <a:prstGeom prst="rect">
                  <a:avLst/>
                </a:prstGeom>
                <a:solidFill>
                  <a:srgbClr val="1AA0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TextBox 42"/>
                <p:cNvSpPr txBox="1"/>
                <p:nvPr userDrawn="1"/>
              </p:nvSpPr>
              <p:spPr>
                <a:xfrm>
                  <a:off x="-2518143" y="2947988"/>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Aqua Blue</a:t>
                  </a:r>
                </a:p>
                <a:p>
                  <a:pPr fontAlgn="auto">
                    <a:spcBef>
                      <a:spcPts val="0"/>
                    </a:spcBef>
                    <a:spcAft>
                      <a:spcPts val="0"/>
                    </a:spcAft>
                    <a:defRPr/>
                  </a:pPr>
                  <a:r>
                    <a:rPr lang="en-GB" sz="1000" dirty="0">
                      <a:latin typeface="+mn-lt"/>
                    </a:rPr>
                    <a:t>R26 G160  B170</a:t>
                  </a:r>
                  <a:endParaRPr lang="en-US" sz="1000" dirty="0">
                    <a:latin typeface="+mn-lt"/>
                  </a:endParaRPr>
                </a:p>
              </p:txBody>
            </p:sp>
          </p:grpSp>
          <p:grpSp>
            <p:nvGrpSpPr>
              <p:cNvPr id="18" name="Group 33"/>
              <p:cNvGrpSpPr>
                <a:grpSpLocks/>
              </p:cNvGrpSpPr>
              <p:nvPr userDrawn="1"/>
            </p:nvGrpSpPr>
            <p:grpSpPr bwMode="auto">
              <a:xfrm>
                <a:off x="-2983346" y="3359150"/>
                <a:ext cx="2864248" cy="307975"/>
                <a:chOff x="-2929703" y="500286"/>
                <a:chExt cx="2643920" cy="307975"/>
              </a:xfrm>
            </p:grpSpPr>
            <p:sp>
              <p:nvSpPr>
                <p:cNvPr id="40" name="Rectangle 39"/>
                <p:cNvSpPr/>
                <p:nvPr userDrawn="1"/>
              </p:nvSpPr>
              <p:spPr>
                <a:xfrm>
                  <a:off x="-2929703" y="500286"/>
                  <a:ext cx="285790" cy="285750"/>
                </a:xfrm>
                <a:prstGeom prst="rect">
                  <a:avLst/>
                </a:prstGeom>
                <a:solidFill>
                  <a:srgbClr val="7ECD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TextBox 40"/>
                <p:cNvSpPr txBox="1"/>
                <p:nvPr userDrawn="1"/>
              </p:nvSpPr>
              <p:spPr>
                <a:xfrm>
                  <a:off x="-2500285" y="500286"/>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Pastel Green</a:t>
                  </a:r>
                </a:p>
                <a:p>
                  <a:pPr fontAlgn="auto">
                    <a:spcBef>
                      <a:spcPts val="0"/>
                    </a:spcBef>
                    <a:spcAft>
                      <a:spcPts val="0"/>
                    </a:spcAft>
                    <a:defRPr/>
                  </a:pPr>
                  <a:r>
                    <a:rPr lang="en-GB" sz="1000" dirty="0">
                      <a:latin typeface="+mn-lt"/>
                    </a:rPr>
                    <a:t>R126  G205  B195</a:t>
                  </a:r>
                  <a:endParaRPr lang="en-US" sz="1000" dirty="0">
                    <a:latin typeface="+mn-lt"/>
                  </a:endParaRPr>
                </a:p>
              </p:txBody>
            </p:sp>
          </p:grpSp>
          <p:grpSp>
            <p:nvGrpSpPr>
              <p:cNvPr id="19" name="Group 36"/>
              <p:cNvGrpSpPr>
                <a:grpSpLocks/>
              </p:cNvGrpSpPr>
              <p:nvPr userDrawn="1"/>
            </p:nvGrpSpPr>
            <p:grpSpPr bwMode="auto">
              <a:xfrm>
                <a:off x="-2983346" y="3770313"/>
                <a:ext cx="2864248" cy="307975"/>
                <a:chOff x="-2929703" y="500313"/>
                <a:chExt cx="2643920" cy="307975"/>
              </a:xfrm>
            </p:grpSpPr>
            <p:sp>
              <p:nvSpPr>
                <p:cNvPr id="38" name="Rectangle 37"/>
                <p:cNvSpPr/>
                <p:nvPr userDrawn="1"/>
              </p:nvSpPr>
              <p:spPr>
                <a:xfrm>
                  <a:off x="-2929703" y="500313"/>
                  <a:ext cx="285790" cy="2857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TextBox 38"/>
                <p:cNvSpPr txBox="1"/>
                <p:nvPr userDrawn="1"/>
              </p:nvSpPr>
              <p:spPr>
                <a:xfrm>
                  <a:off x="-2500285" y="50031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Light Purple</a:t>
                  </a:r>
                </a:p>
                <a:p>
                  <a:pPr fontAlgn="auto">
                    <a:spcBef>
                      <a:spcPts val="0"/>
                    </a:spcBef>
                    <a:spcAft>
                      <a:spcPts val="0"/>
                    </a:spcAft>
                    <a:defRPr/>
                  </a:pPr>
                  <a:r>
                    <a:rPr lang="en-GB" sz="1000" dirty="0">
                      <a:latin typeface="+mn-lt"/>
                    </a:rPr>
                    <a:t>R123  G149  B174*</a:t>
                  </a:r>
                  <a:endParaRPr lang="en-US" sz="1000" dirty="0">
                    <a:latin typeface="+mn-lt"/>
                  </a:endParaRPr>
                </a:p>
              </p:txBody>
            </p:sp>
          </p:grpSp>
          <p:grpSp>
            <p:nvGrpSpPr>
              <p:cNvPr id="20" name="Group 63"/>
              <p:cNvGrpSpPr>
                <a:grpSpLocks/>
              </p:cNvGrpSpPr>
              <p:nvPr userDrawn="1"/>
            </p:nvGrpSpPr>
            <p:grpSpPr bwMode="auto">
              <a:xfrm>
                <a:off x="-2983346" y="4181475"/>
                <a:ext cx="2864248" cy="307975"/>
                <a:chOff x="-2983346" y="4181475"/>
                <a:chExt cx="2864248" cy="307975"/>
              </a:xfrm>
            </p:grpSpPr>
            <p:sp>
              <p:nvSpPr>
                <p:cNvPr id="36" name="Rectangle 35"/>
                <p:cNvSpPr/>
                <p:nvPr userDrawn="1"/>
              </p:nvSpPr>
              <p:spPr>
                <a:xfrm>
                  <a:off x="-2983346" y="4181475"/>
                  <a:ext cx="309606" cy="285750"/>
                </a:xfrm>
                <a:prstGeom prst="rect">
                  <a:avLst/>
                </a:prstGeom>
                <a:solidFill>
                  <a:srgbClr val="616B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TextBox 36"/>
                <p:cNvSpPr txBox="1"/>
                <p:nvPr userDrawn="1"/>
              </p:nvSpPr>
              <p:spPr>
                <a:xfrm>
                  <a:off x="-2518143" y="4181475"/>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Purple</a:t>
                  </a:r>
                </a:p>
                <a:p>
                  <a:pPr fontAlgn="auto">
                    <a:spcBef>
                      <a:spcPts val="0"/>
                    </a:spcBef>
                    <a:spcAft>
                      <a:spcPts val="0"/>
                    </a:spcAft>
                    <a:defRPr/>
                  </a:pPr>
                  <a:r>
                    <a:rPr lang="en-GB" sz="1000" dirty="0">
                      <a:latin typeface="+mn-lt"/>
                    </a:rPr>
                    <a:t>R97  G107  B156</a:t>
                  </a:r>
                  <a:endParaRPr lang="en-US" sz="1000" dirty="0">
                    <a:latin typeface="+mn-lt"/>
                  </a:endParaRPr>
                </a:p>
              </p:txBody>
            </p:sp>
          </p:grpSp>
          <p:grpSp>
            <p:nvGrpSpPr>
              <p:cNvPr id="21" name="Group 43"/>
              <p:cNvGrpSpPr>
                <a:grpSpLocks/>
              </p:cNvGrpSpPr>
              <p:nvPr userDrawn="1"/>
            </p:nvGrpSpPr>
            <p:grpSpPr bwMode="auto">
              <a:xfrm>
                <a:off x="-2983346" y="4592638"/>
                <a:ext cx="2864248" cy="307975"/>
                <a:chOff x="-2929703" y="500366"/>
                <a:chExt cx="2643920" cy="307975"/>
              </a:xfrm>
            </p:grpSpPr>
            <p:sp>
              <p:nvSpPr>
                <p:cNvPr id="34" name="Rectangle 33"/>
                <p:cNvSpPr/>
                <p:nvPr userDrawn="1"/>
              </p:nvSpPr>
              <p:spPr>
                <a:xfrm>
                  <a:off x="-2929703" y="500366"/>
                  <a:ext cx="285790" cy="285750"/>
                </a:xfrm>
                <a:prstGeom prst="rect">
                  <a:avLst/>
                </a:prstGeom>
                <a:solidFill>
                  <a:srgbClr val="BAA3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TextBox 34"/>
                <p:cNvSpPr txBox="1"/>
                <p:nvPr userDrawn="1"/>
              </p:nvSpPr>
              <p:spPr>
                <a:xfrm>
                  <a:off x="-2500285" y="500366"/>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Ecru</a:t>
                  </a:r>
                </a:p>
                <a:p>
                  <a:pPr fontAlgn="auto">
                    <a:spcBef>
                      <a:spcPts val="0"/>
                    </a:spcBef>
                    <a:spcAft>
                      <a:spcPts val="0"/>
                    </a:spcAft>
                    <a:defRPr/>
                  </a:pPr>
                  <a:r>
                    <a:rPr lang="en-GB" sz="1000" dirty="0">
                      <a:latin typeface="+mn-lt"/>
                    </a:rPr>
                    <a:t>R186  G163  B171</a:t>
                  </a:r>
                  <a:endParaRPr lang="en-US" sz="1000" dirty="0">
                    <a:latin typeface="+mn-lt"/>
                  </a:endParaRPr>
                </a:p>
              </p:txBody>
            </p:sp>
          </p:grpSp>
          <p:grpSp>
            <p:nvGrpSpPr>
              <p:cNvPr id="22" name="Group 46"/>
              <p:cNvGrpSpPr>
                <a:grpSpLocks/>
              </p:cNvGrpSpPr>
              <p:nvPr userDrawn="1"/>
            </p:nvGrpSpPr>
            <p:grpSpPr bwMode="auto">
              <a:xfrm>
                <a:off x="-2983346" y="5003800"/>
                <a:ext cx="2864248" cy="307975"/>
                <a:chOff x="-2929703" y="500392"/>
                <a:chExt cx="2643920" cy="307975"/>
              </a:xfrm>
            </p:grpSpPr>
            <p:sp>
              <p:nvSpPr>
                <p:cNvPr id="32" name="Rectangle 31"/>
                <p:cNvSpPr/>
                <p:nvPr userDrawn="1"/>
              </p:nvSpPr>
              <p:spPr>
                <a:xfrm>
                  <a:off x="-2929703" y="500392"/>
                  <a:ext cx="285790" cy="285750"/>
                </a:xfrm>
                <a:prstGeom prst="rect">
                  <a:avLst/>
                </a:prstGeom>
                <a:solidFill>
                  <a:srgbClr val="D7B01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TextBox 32"/>
                <p:cNvSpPr txBox="1"/>
                <p:nvPr userDrawn="1"/>
              </p:nvSpPr>
              <p:spPr>
                <a:xfrm>
                  <a:off x="-2500285" y="500392"/>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Yellow</a:t>
                  </a:r>
                </a:p>
                <a:p>
                  <a:pPr fontAlgn="auto">
                    <a:spcBef>
                      <a:spcPts val="0"/>
                    </a:spcBef>
                    <a:spcAft>
                      <a:spcPts val="0"/>
                    </a:spcAft>
                    <a:defRPr/>
                  </a:pPr>
                  <a:r>
                    <a:rPr lang="en-GB" sz="1000" dirty="0">
                      <a:latin typeface="+mn-lt"/>
                    </a:rPr>
                    <a:t>R215  G176  B18</a:t>
                  </a:r>
                  <a:endParaRPr lang="en-US" sz="1000" dirty="0">
                    <a:latin typeface="+mn-lt"/>
                  </a:endParaRPr>
                </a:p>
              </p:txBody>
            </p:sp>
          </p:grpSp>
          <p:grpSp>
            <p:nvGrpSpPr>
              <p:cNvPr id="23" name="Group 49"/>
              <p:cNvGrpSpPr>
                <a:grpSpLocks/>
              </p:cNvGrpSpPr>
              <p:nvPr userDrawn="1"/>
            </p:nvGrpSpPr>
            <p:grpSpPr bwMode="auto">
              <a:xfrm>
                <a:off x="-2983346" y="5414963"/>
                <a:ext cx="2864248" cy="307975"/>
                <a:chOff x="-2929703" y="500419"/>
                <a:chExt cx="2643920" cy="307975"/>
              </a:xfrm>
            </p:grpSpPr>
            <p:sp>
              <p:nvSpPr>
                <p:cNvPr id="30" name="Rectangle 29"/>
                <p:cNvSpPr/>
                <p:nvPr userDrawn="1"/>
              </p:nvSpPr>
              <p:spPr>
                <a:xfrm>
                  <a:off x="-2929703" y="500419"/>
                  <a:ext cx="285790" cy="285750"/>
                </a:xfrm>
                <a:prstGeom prst="rect">
                  <a:avLst/>
                </a:prstGeom>
                <a:solidFill>
                  <a:srgbClr val="D5872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TextBox 30"/>
                <p:cNvSpPr txBox="1"/>
                <p:nvPr userDrawn="1"/>
              </p:nvSpPr>
              <p:spPr>
                <a:xfrm>
                  <a:off x="-2500285" y="500419"/>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Orange</a:t>
                  </a:r>
                </a:p>
                <a:p>
                  <a:pPr fontAlgn="auto">
                    <a:spcBef>
                      <a:spcPts val="0"/>
                    </a:spcBef>
                    <a:spcAft>
                      <a:spcPts val="0"/>
                    </a:spcAft>
                    <a:defRPr/>
                  </a:pPr>
                  <a:r>
                    <a:rPr lang="en-GB" sz="1000" dirty="0">
                      <a:latin typeface="+mn-lt"/>
                    </a:rPr>
                    <a:t>R213  G135  B43</a:t>
                  </a:r>
                  <a:endParaRPr lang="en-US" sz="1000" dirty="0">
                    <a:latin typeface="+mn-lt"/>
                  </a:endParaRPr>
                </a:p>
              </p:txBody>
            </p:sp>
          </p:grpSp>
          <p:grpSp>
            <p:nvGrpSpPr>
              <p:cNvPr id="24" name="Group 52"/>
              <p:cNvGrpSpPr>
                <a:grpSpLocks/>
              </p:cNvGrpSpPr>
              <p:nvPr userDrawn="1"/>
            </p:nvGrpSpPr>
            <p:grpSpPr bwMode="auto">
              <a:xfrm>
                <a:off x="-2983346" y="5826125"/>
                <a:ext cx="2864248" cy="307975"/>
                <a:chOff x="-2929703" y="500445"/>
                <a:chExt cx="2643920" cy="307975"/>
              </a:xfrm>
            </p:grpSpPr>
            <p:sp>
              <p:nvSpPr>
                <p:cNvPr id="28" name="Rectangle 27"/>
                <p:cNvSpPr/>
                <p:nvPr userDrawn="1"/>
              </p:nvSpPr>
              <p:spPr>
                <a:xfrm>
                  <a:off x="-2929703" y="500445"/>
                  <a:ext cx="285790" cy="285750"/>
                </a:xfrm>
                <a:prstGeom prst="rect">
                  <a:avLst/>
                </a:prstGeom>
                <a:solidFill>
                  <a:srgbClr val="EE34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TextBox 28"/>
                <p:cNvSpPr txBox="1"/>
                <p:nvPr userDrawn="1"/>
              </p:nvSpPr>
              <p:spPr>
                <a:xfrm>
                  <a:off x="-2500285" y="500445"/>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Red</a:t>
                  </a:r>
                </a:p>
                <a:p>
                  <a:pPr fontAlgn="auto">
                    <a:spcBef>
                      <a:spcPts val="0"/>
                    </a:spcBef>
                    <a:spcAft>
                      <a:spcPts val="0"/>
                    </a:spcAft>
                    <a:defRPr/>
                  </a:pPr>
                  <a:r>
                    <a:rPr lang="en-GB" sz="1000" dirty="0">
                      <a:latin typeface="+mn-lt"/>
                    </a:rPr>
                    <a:t>R238  G52  B36</a:t>
                  </a:r>
                  <a:endParaRPr lang="en-US" sz="1000" dirty="0">
                    <a:latin typeface="+mn-lt"/>
                  </a:endParaRPr>
                </a:p>
              </p:txBody>
            </p:sp>
          </p:grpSp>
          <p:grpSp>
            <p:nvGrpSpPr>
              <p:cNvPr id="25" name="Group 55"/>
              <p:cNvGrpSpPr>
                <a:grpSpLocks/>
              </p:cNvGrpSpPr>
              <p:nvPr userDrawn="1"/>
            </p:nvGrpSpPr>
            <p:grpSpPr bwMode="auto">
              <a:xfrm>
                <a:off x="-2983346" y="6237288"/>
                <a:ext cx="2864248" cy="307975"/>
                <a:chOff x="-2929703" y="500475"/>
                <a:chExt cx="2643920" cy="307975"/>
              </a:xfrm>
            </p:grpSpPr>
            <p:sp>
              <p:nvSpPr>
                <p:cNvPr id="26" name="Rectangle 25"/>
                <p:cNvSpPr/>
                <p:nvPr userDrawn="1"/>
              </p:nvSpPr>
              <p:spPr>
                <a:xfrm>
                  <a:off x="-2929703" y="500475"/>
                  <a:ext cx="285790" cy="285750"/>
                </a:xfrm>
                <a:prstGeom prst="rect">
                  <a:avLst/>
                </a:prstGeom>
                <a:solidFill>
                  <a:srgbClr val="E201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TextBox 26"/>
                <p:cNvSpPr txBox="1"/>
                <p:nvPr userDrawn="1"/>
              </p:nvSpPr>
              <p:spPr>
                <a:xfrm>
                  <a:off x="-2500285" y="500475"/>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a:t>
                  </a:r>
                  <a:r>
                    <a:rPr lang="en-GB" sz="1000" dirty="0" err="1">
                      <a:latin typeface="+mn-lt"/>
                    </a:rPr>
                    <a:t>Rubine</a:t>
                  </a:r>
                  <a:r>
                    <a:rPr lang="en-GB" sz="1000" dirty="0">
                      <a:latin typeface="+mn-lt"/>
                    </a:rPr>
                    <a:t> Red</a:t>
                  </a:r>
                </a:p>
                <a:p>
                  <a:pPr fontAlgn="auto">
                    <a:spcBef>
                      <a:spcPts val="0"/>
                    </a:spcBef>
                    <a:spcAft>
                      <a:spcPts val="0"/>
                    </a:spcAft>
                    <a:defRPr/>
                  </a:pPr>
                  <a:r>
                    <a:rPr lang="en-GB" sz="1000" dirty="0">
                      <a:latin typeface="+mn-lt"/>
                    </a:rPr>
                    <a:t>R226  G1  B119</a:t>
                  </a:r>
                  <a:endParaRPr lang="en-US" sz="1000" dirty="0">
                    <a:latin typeface="+mn-lt"/>
                  </a:endParaRPr>
                </a:p>
              </p:txBody>
            </p:sp>
          </p:grpSp>
        </p:grpSp>
        <p:sp>
          <p:nvSpPr>
            <p:cNvPr id="7" name="TextBox 6"/>
            <p:cNvSpPr txBox="1"/>
            <p:nvPr userDrawn="1"/>
          </p:nvSpPr>
          <p:spPr>
            <a:xfrm>
              <a:off x="-2976995" y="6626225"/>
              <a:ext cx="2715002" cy="123825"/>
            </a:xfrm>
            <a:prstGeom prst="rect">
              <a:avLst/>
            </a:prstGeom>
            <a:noFill/>
          </p:spPr>
          <p:txBody>
            <a:bodyPr lIns="0" tIns="0" rIns="0" bIns="0">
              <a:spAutoFit/>
            </a:bodyPr>
            <a:lstStyle/>
            <a:p>
              <a:pPr fontAlgn="auto">
                <a:spcBef>
                  <a:spcPts val="0"/>
                </a:spcBef>
                <a:spcAft>
                  <a:spcPts val="0"/>
                </a:spcAft>
                <a:defRPr/>
              </a:pPr>
              <a:r>
                <a:rPr lang="en-GB" sz="800" dirty="0">
                  <a:solidFill>
                    <a:prstClr val="black"/>
                  </a:solidFill>
                  <a:latin typeface="+mn-lt"/>
                </a:rPr>
                <a:t>*This colour reference is for screen presentations only</a:t>
              </a:r>
              <a:endParaRPr lang="en-US" dirty="0">
                <a:latin typeface="+mn-lt"/>
              </a:endParaRPr>
            </a:p>
          </p:txBody>
        </p:sp>
      </p:gr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49730" y="1857600"/>
            <a:ext cx="4375150" cy="4320000"/>
          </a:xfrm>
        </p:spPr>
        <p:txBody>
          <a:bodyPr/>
          <a:lstStyle>
            <a:lvl1pPr>
              <a:defRPr sz="2400"/>
            </a:lvl1pPr>
            <a:lvl2pPr>
              <a:defRPr sz="2400"/>
            </a:lvl2pPr>
            <a:lvl3pPr>
              <a:defRPr sz="16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44410" y="1857600"/>
            <a:ext cx="4375150" cy="4320000"/>
          </a:xfrm>
        </p:spPr>
        <p:txBody>
          <a:bodyPr/>
          <a:lstStyle>
            <a:lvl1pPr>
              <a:defRPr sz="2400"/>
            </a:lvl1pPr>
            <a:lvl2pPr>
              <a:defRPr sz="2400"/>
            </a:lvl2pPr>
            <a:lvl3pPr>
              <a:defRPr sz="16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4" name="Slide Number Placeholder 6"/>
          <p:cNvSpPr>
            <a:spLocks noGrp="1"/>
          </p:cNvSpPr>
          <p:nvPr>
            <p:ph type="sldNum" sz="quarter" idx="10"/>
          </p:nvPr>
        </p:nvSpPr>
        <p:spPr/>
        <p:txBody>
          <a:bodyPr/>
          <a:lstStyle>
            <a:lvl1pPr>
              <a:defRPr>
                <a:solidFill>
                  <a:schemeClr val="bg1"/>
                </a:solidFill>
              </a:defRPr>
            </a:lvl1pPr>
          </a:lstStyle>
          <a:p>
            <a:pPr>
              <a:defRPr/>
            </a:pPr>
            <a:fld id="{06BAD9F3-F54A-48B8-9213-573A65208E55}" type="slidenum">
              <a:rPr lang="en-US"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49730" y="1589543"/>
            <a:ext cx="4376870"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730" y="2229305"/>
            <a:ext cx="4376870" cy="3951288"/>
          </a:xfrm>
        </p:spPr>
        <p:txBody>
          <a:bodyPr/>
          <a:lstStyle>
            <a:lvl1pPr>
              <a:defRPr sz="2400"/>
            </a:lvl1pPr>
            <a:lvl2pPr>
              <a:defRPr sz="2400"/>
            </a:lvl2pPr>
            <a:lvl3pPr>
              <a:defRPr sz="1600"/>
            </a:lvl3pPr>
            <a:lvl4pPr>
              <a:defRPr sz="16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44400" y="1589543"/>
            <a:ext cx="4378590"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4400" y="2229305"/>
            <a:ext cx="4378590" cy="3951288"/>
          </a:xfrm>
        </p:spPr>
        <p:txBody>
          <a:bodyPr/>
          <a:lstStyle>
            <a:lvl1pPr>
              <a:defRPr sz="2400"/>
            </a:lvl1pPr>
            <a:lvl2pPr>
              <a:defRPr sz="2400"/>
            </a:lvl2pPr>
            <a:lvl3pPr>
              <a:defRPr sz="1600"/>
            </a:lvl3pPr>
            <a:lvl4pPr>
              <a:defRPr sz="16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8"/>
          <p:cNvSpPr>
            <a:spLocks noGrp="1"/>
          </p:cNvSpPr>
          <p:nvPr>
            <p:ph type="sldNum" sz="quarter" idx="10"/>
          </p:nvPr>
        </p:nvSpPr>
        <p:spPr/>
        <p:txBody>
          <a:bodyPr/>
          <a:lstStyle>
            <a:lvl1pPr>
              <a:defRPr>
                <a:solidFill>
                  <a:schemeClr val="bg1"/>
                </a:solidFill>
              </a:defRPr>
            </a:lvl1pPr>
          </a:lstStyle>
          <a:p>
            <a:pPr>
              <a:defRPr/>
            </a:pPr>
            <a:fld id="{68EA7EF8-85CE-466F-9452-F394FC61FDD7}" type="slidenum">
              <a:rPr lang="en-US"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A425410F-215F-4CDB-B414-05104D2F0667}"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0862" y="489600"/>
            <a:ext cx="9001126" cy="752400"/>
          </a:xfrm>
        </p:spPr>
        <p:txBody>
          <a:bodyPr>
            <a:noAutofit/>
          </a:bodyPr>
          <a:lstStyle>
            <a:lvl1pPr algn="l">
              <a:defRPr sz="2800" b="1"/>
            </a:lvl1pPr>
          </a:lstStyle>
          <a:p>
            <a:r>
              <a:rPr lang="en-US" smtClean="0"/>
              <a:t>Click to edit Master title style</a:t>
            </a:r>
            <a:endParaRPr lang="en-US" dirty="0"/>
          </a:p>
        </p:txBody>
      </p:sp>
      <p:sp>
        <p:nvSpPr>
          <p:cNvPr id="3" name="Content Placeholder 2"/>
          <p:cNvSpPr>
            <a:spLocks noGrp="1"/>
          </p:cNvSpPr>
          <p:nvPr>
            <p:ph idx="1"/>
          </p:nvPr>
        </p:nvSpPr>
        <p:spPr>
          <a:xfrm>
            <a:off x="3987303" y="1857600"/>
            <a:ext cx="5537729" cy="4286044"/>
          </a:xfrm>
        </p:spPr>
        <p:txBody>
          <a:bodyPr/>
          <a:lstStyle>
            <a:lvl1pPr>
              <a:defRPr sz="2400"/>
            </a:lvl1pPr>
            <a:lvl2pPr>
              <a:defRPr sz="2400"/>
            </a:lvl2pPr>
            <a:lvl3pPr>
              <a:defRPr sz="16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0862" y="1857600"/>
            <a:ext cx="3203443" cy="4286044"/>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5F3E226C-891E-4C55-AA22-03181BE4B29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950E6493-C95F-4BD6-AE7C-1BEAD0CD4F8D}" type="datetimeFigureOut">
              <a:rPr lang="en-AU" smtClean="0">
                <a:solidFill>
                  <a:prstClr val="black">
                    <a:tint val="75000"/>
                  </a:prstClr>
                </a:solidFill>
              </a:rPr>
              <a:pPr/>
              <a:t>27/02/2012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5D558BBB-63CC-4C70-AFA7-2FC98E1F13C4}"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28501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50E6493-C95F-4BD6-AE7C-1BEAD0CD4F8D}" type="datetimeFigureOut">
              <a:rPr lang="en-AU" smtClean="0">
                <a:solidFill>
                  <a:prstClr val="black">
                    <a:tint val="75000"/>
                  </a:prstClr>
                </a:solidFill>
              </a:rPr>
              <a:pPr/>
              <a:t>27/02/2012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5D558BBB-63CC-4C70-AFA7-2FC98E1F13C4}"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1978653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slideLayout" Target="../slideLayouts/slideLayout20.xml"/><Relationship Id="rId1" Type="http://schemas.openxmlformats.org/officeDocument/2006/relationships/slideLayout" Target="../slideLayouts/slideLayout19.xml"/><Relationship Id="rId5" Type="http://schemas.openxmlformats.org/officeDocument/2006/relationships/image" Target="../media/image1.png"/><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550863" y="488950"/>
            <a:ext cx="9001125" cy="7524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550863" y="1857375"/>
            <a:ext cx="9001125" cy="42687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9271000" y="6410325"/>
            <a:ext cx="273050" cy="252413"/>
          </a:xfrm>
          <a:prstGeom prst="rect">
            <a:avLst/>
          </a:prstGeom>
          <a:solidFill>
            <a:schemeClr val="accent1"/>
          </a:solidFill>
        </p:spPr>
        <p:txBody>
          <a:bodyPr vert="horz" wrap="none" lIns="0" tIns="0" rIns="0" bIns="0" rtlCol="0" anchor="ctr" anchorCtr="0"/>
          <a:lstStyle>
            <a:lvl1pPr algn="ctr" fontAlgn="auto">
              <a:spcBef>
                <a:spcPts val="0"/>
              </a:spcBef>
              <a:spcAft>
                <a:spcPts val="0"/>
              </a:spcAft>
              <a:defRPr sz="1200">
                <a:solidFill>
                  <a:schemeClr val="bg1"/>
                </a:solidFill>
                <a:latin typeface="+mn-lt"/>
              </a:defRPr>
            </a:lvl1pPr>
          </a:lstStyle>
          <a:p>
            <a:pPr>
              <a:defRPr/>
            </a:pPr>
            <a:fld id="{FCF639F2-0755-48CA-8CD7-2C286715C2F9}" type="slidenum">
              <a:rPr lang="en-US" smtClean="0"/>
              <a:pPr>
                <a:defRPr/>
              </a:pPr>
              <a:t>‹#›</a:t>
            </a:fld>
            <a:endParaRPr lang="en-US" dirty="0"/>
          </a:p>
        </p:txBody>
      </p:sp>
      <p:cxnSp>
        <p:nvCxnSpPr>
          <p:cNvPr id="60" name="Straight Connector 59"/>
          <p:cNvCxnSpPr/>
          <p:nvPr/>
        </p:nvCxnSpPr>
        <p:spPr>
          <a:xfrm flipV="1">
            <a:off x="360363" y="349250"/>
            <a:ext cx="9186862" cy="793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360363" y="1357313"/>
            <a:ext cx="9186862" cy="1587"/>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1033" name="Group 65"/>
          <p:cNvGrpSpPr>
            <a:grpSpLocks/>
          </p:cNvGrpSpPr>
          <p:nvPr/>
        </p:nvGrpSpPr>
        <p:grpSpPr bwMode="auto">
          <a:xfrm>
            <a:off x="-3136900" y="0"/>
            <a:ext cx="3017837" cy="6858000"/>
            <a:chOff x="-3137354" y="0"/>
            <a:chExt cx="3018256" cy="6858000"/>
          </a:xfrm>
        </p:grpSpPr>
        <p:grpSp>
          <p:nvGrpSpPr>
            <p:cNvPr id="1035" name="Group 64"/>
            <p:cNvGrpSpPr>
              <a:grpSpLocks/>
            </p:cNvGrpSpPr>
            <p:nvPr/>
          </p:nvGrpSpPr>
          <p:grpSpPr bwMode="auto">
            <a:xfrm>
              <a:off x="-3137354" y="0"/>
              <a:ext cx="3018256" cy="6858000"/>
              <a:chOff x="-3137354" y="0"/>
              <a:chExt cx="3018256" cy="6858000"/>
            </a:xfrm>
          </p:grpSpPr>
          <p:sp>
            <p:nvSpPr>
              <p:cNvPr id="69" name="Rectangle 68"/>
              <p:cNvSpPr/>
              <p:nvPr userDrawn="1"/>
            </p:nvSpPr>
            <p:spPr>
              <a:xfrm>
                <a:off x="-3137354" y="0"/>
                <a:ext cx="299444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0" name="TextBox 69"/>
              <p:cNvSpPr txBox="1"/>
              <p:nvPr userDrawn="1"/>
            </p:nvSpPr>
            <p:spPr>
              <a:xfrm>
                <a:off x="-2983346" y="100013"/>
                <a:ext cx="2840432" cy="152400"/>
              </a:xfrm>
              <a:prstGeom prst="rect">
                <a:avLst/>
              </a:prstGeom>
              <a:noFill/>
            </p:spPr>
            <p:txBody>
              <a:bodyPr lIns="0" tIns="0" rIns="0" bIns="0">
                <a:spAutoFit/>
              </a:bodyPr>
              <a:lstStyle/>
              <a:p>
                <a:pPr fontAlgn="auto">
                  <a:spcBef>
                    <a:spcPts val="0"/>
                  </a:spcBef>
                  <a:spcAft>
                    <a:spcPts val="0"/>
                  </a:spcAft>
                  <a:defRPr/>
                </a:pPr>
                <a:r>
                  <a:rPr lang="en-GB" sz="1000" b="1" dirty="0">
                    <a:solidFill>
                      <a:schemeClr val="accent2"/>
                    </a:solidFill>
                    <a:latin typeface="+mn-lt"/>
                  </a:rPr>
                  <a:t>Colour palette for PowerPoint presentations</a:t>
                </a:r>
                <a:endParaRPr lang="en-US" sz="1000" b="1" dirty="0">
                  <a:solidFill>
                    <a:schemeClr val="accent2"/>
                  </a:solidFill>
                  <a:latin typeface="+mn-lt"/>
                </a:endParaRPr>
              </a:p>
            </p:txBody>
          </p:sp>
          <p:grpSp>
            <p:nvGrpSpPr>
              <p:cNvPr id="1039" name="Group 58"/>
              <p:cNvGrpSpPr>
                <a:grpSpLocks/>
              </p:cNvGrpSpPr>
              <p:nvPr userDrawn="1"/>
            </p:nvGrpSpPr>
            <p:grpSpPr bwMode="auto">
              <a:xfrm>
                <a:off x="-2982571" y="611619"/>
                <a:ext cx="2863473" cy="307777"/>
                <a:chOff x="-2982571" y="611619"/>
                <a:chExt cx="2863473" cy="307777"/>
              </a:xfrm>
            </p:grpSpPr>
            <p:sp>
              <p:nvSpPr>
                <p:cNvPr id="113" name="Rectangle 9"/>
                <p:cNvSpPr/>
                <p:nvPr userDrawn="1"/>
              </p:nvSpPr>
              <p:spPr>
                <a:xfrm>
                  <a:off x="-2983346" y="611188"/>
                  <a:ext cx="309606" cy="285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4" name="TextBox 11"/>
                <p:cNvSpPr txBox="1"/>
                <p:nvPr userDrawn="1"/>
              </p:nvSpPr>
              <p:spPr>
                <a:xfrm>
                  <a:off x="-2518143" y="611188"/>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Actuarial Bright Green</a:t>
                  </a:r>
                </a:p>
                <a:p>
                  <a:pPr fontAlgn="auto">
                    <a:spcBef>
                      <a:spcPts val="0"/>
                    </a:spcBef>
                    <a:spcAft>
                      <a:spcPts val="0"/>
                    </a:spcAft>
                    <a:defRPr/>
                  </a:pPr>
                  <a:r>
                    <a:rPr lang="en-GB" sz="1000" dirty="0">
                      <a:latin typeface="+mn-lt"/>
                    </a:rPr>
                    <a:t>R148  G166  B31</a:t>
                  </a:r>
                  <a:endParaRPr lang="en-US" sz="1000" dirty="0">
                    <a:latin typeface="+mn-lt"/>
                  </a:endParaRPr>
                </a:p>
              </p:txBody>
            </p:sp>
          </p:grpSp>
          <p:grpSp>
            <p:nvGrpSpPr>
              <p:cNvPr id="1040" name="Group 13"/>
              <p:cNvGrpSpPr>
                <a:grpSpLocks/>
              </p:cNvGrpSpPr>
              <p:nvPr userDrawn="1"/>
            </p:nvGrpSpPr>
            <p:grpSpPr bwMode="auto">
              <a:xfrm>
                <a:off x="-2982575" y="1017117"/>
                <a:ext cx="2863476" cy="307777"/>
                <a:chOff x="-2928990" y="500042"/>
                <a:chExt cx="2643206" cy="307777"/>
              </a:xfrm>
            </p:grpSpPr>
            <p:sp>
              <p:nvSpPr>
                <p:cNvPr id="111" name="Rectangle 14"/>
                <p:cNvSpPr/>
                <p:nvPr userDrawn="1"/>
              </p:nvSpPr>
              <p:spPr>
                <a:xfrm>
                  <a:off x="-2929702" y="500513"/>
                  <a:ext cx="285790" cy="285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 name="TextBox 15"/>
                <p:cNvSpPr txBox="1"/>
                <p:nvPr userDrawn="1"/>
              </p:nvSpPr>
              <p:spPr>
                <a:xfrm>
                  <a:off x="-2500284" y="500513"/>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Actuarial Slate</a:t>
                  </a:r>
                </a:p>
                <a:p>
                  <a:pPr fontAlgn="auto">
                    <a:spcBef>
                      <a:spcPts val="0"/>
                    </a:spcBef>
                    <a:spcAft>
                      <a:spcPts val="0"/>
                    </a:spcAft>
                    <a:defRPr/>
                  </a:pPr>
                  <a:r>
                    <a:rPr lang="en-GB" sz="1000" dirty="0">
                      <a:latin typeface="+mn-lt"/>
                    </a:rPr>
                    <a:t>R32  G44  B52 *</a:t>
                  </a:r>
                  <a:endParaRPr lang="en-US" sz="800" dirty="0">
                    <a:latin typeface="+mn-lt"/>
                  </a:endParaRPr>
                </a:p>
              </p:txBody>
            </p:sp>
          </p:grpSp>
          <p:grpSp>
            <p:nvGrpSpPr>
              <p:cNvPr id="1041" name="Group 16"/>
              <p:cNvGrpSpPr>
                <a:grpSpLocks/>
              </p:cNvGrpSpPr>
              <p:nvPr userDrawn="1"/>
            </p:nvGrpSpPr>
            <p:grpSpPr bwMode="auto">
              <a:xfrm>
                <a:off x="-2982575" y="1714362"/>
                <a:ext cx="2863476" cy="307777"/>
                <a:chOff x="-2928990" y="500042"/>
                <a:chExt cx="2643206" cy="307777"/>
              </a:xfrm>
            </p:grpSpPr>
            <p:sp>
              <p:nvSpPr>
                <p:cNvPr id="109" name="Rectangle 17"/>
                <p:cNvSpPr/>
                <p:nvPr userDrawn="1"/>
              </p:nvSpPr>
              <p:spPr>
                <a:xfrm>
                  <a:off x="-2929702" y="500180"/>
                  <a:ext cx="285790" cy="2857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0" name="TextBox 18"/>
                <p:cNvSpPr txBox="1"/>
                <p:nvPr userDrawn="1"/>
              </p:nvSpPr>
              <p:spPr>
                <a:xfrm>
                  <a:off x="-2500284" y="500180"/>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Olive Green</a:t>
                  </a:r>
                </a:p>
                <a:p>
                  <a:pPr fontAlgn="auto">
                    <a:spcBef>
                      <a:spcPts val="0"/>
                    </a:spcBef>
                    <a:spcAft>
                      <a:spcPts val="0"/>
                    </a:spcAft>
                    <a:defRPr/>
                  </a:pPr>
                  <a:r>
                    <a:rPr lang="en-GB" sz="1000" dirty="0">
                      <a:latin typeface="+mn-lt"/>
                    </a:rPr>
                    <a:t>R120  G162  B47</a:t>
                  </a:r>
                  <a:endParaRPr lang="en-US" sz="1000" dirty="0">
                    <a:latin typeface="+mn-lt"/>
                  </a:endParaRPr>
                </a:p>
              </p:txBody>
            </p:sp>
          </p:grpSp>
          <p:sp>
            <p:nvSpPr>
              <p:cNvPr id="74" name="TextBox 73"/>
              <p:cNvSpPr txBox="1"/>
              <p:nvPr userDrawn="1"/>
            </p:nvSpPr>
            <p:spPr>
              <a:xfrm>
                <a:off x="-2983346" y="1500188"/>
                <a:ext cx="2400633" cy="153987"/>
              </a:xfrm>
              <a:prstGeom prst="rect">
                <a:avLst/>
              </a:prstGeom>
              <a:noFill/>
            </p:spPr>
            <p:txBody>
              <a:bodyPr lIns="0" tIns="0" rIns="0" bIns="0">
                <a:spAutoFit/>
              </a:bodyPr>
              <a:lstStyle/>
              <a:p>
                <a:pPr fontAlgn="auto">
                  <a:spcBef>
                    <a:spcPts val="0"/>
                  </a:spcBef>
                  <a:spcAft>
                    <a:spcPts val="0"/>
                  </a:spcAft>
                  <a:defRPr/>
                </a:pPr>
                <a:r>
                  <a:rPr lang="en-GB" sz="1000" b="1" dirty="0">
                    <a:latin typeface="+mn-lt"/>
                  </a:rPr>
                  <a:t>Secondary colour palette</a:t>
                </a:r>
                <a:endParaRPr lang="en-US" sz="1000" b="1" dirty="0">
                  <a:latin typeface="+mn-lt"/>
                </a:endParaRPr>
              </a:p>
            </p:txBody>
          </p:sp>
          <p:sp>
            <p:nvSpPr>
              <p:cNvPr id="75" name="TextBox 74"/>
              <p:cNvSpPr txBox="1"/>
              <p:nvPr userDrawn="1"/>
            </p:nvSpPr>
            <p:spPr>
              <a:xfrm>
                <a:off x="-2983346" y="376238"/>
                <a:ext cx="2400633" cy="152400"/>
              </a:xfrm>
              <a:prstGeom prst="rect">
                <a:avLst/>
              </a:prstGeom>
              <a:noFill/>
            </p:spPr>
            <p:txBody>
              <a:bodyPr lIns="0" tIns="0" rIns="0" bIns="0">
                <a:spAutoFit/>
              </a:bodyPr>
              <a:lstStyle/>
              <a:p>
                <a:pPr fontAlgn="auto">
                  <a:spcBef>
                    <a:spcPts val="0"/>
                  </a:spcBef>
                  <a:spcAft>
                    <a:spcPts val="0"/>
                  </a:spcAft>
                  <a:defRPr/>
                </a:pPr>
                <a:r>
                  <a:rPr lang="en-GB" sz="1000" b="1" dirty="0">
                    <a:latin typeface="+mn-lt"/>
                  </a:rPr>
                  <a:t>Primary colour palette</a:t>
                </a:r>
                <a:endParaRPr lang="en-US" sz="1000" b="1" dirty="0">
                  <a:latin typeface="+mn-lt"/>
                </a:endParaRPr>
              </a:p>
            </p:txBody>
          </p:sp>
          <p:grpSp>
            <p:nvGrpSpPr>
              <p:cNvPr id="1044" name="Group 24"/>
              <p:cNvGrpSpPr>
                <a:grpSpLocks/>
              </p:cNvGrpSpPr>
              <p:nvPr userDrawn="1"/>
            </p:nvGrpSpPr>
            <p:grpSpPr bwMode="auto">
              <a:xfrm>
                <a:off x="-2982575" y="2125498"/>
                <a:ext cx="2863476" cy="307777"/>
                <a:chOff x="-2928990" y="500042"/>
                <a:chExt cx="2643206" cy="307777"/>
              </a:xfrm>
            </p:grpSpPr>
            <p:sp>
              <p:nvSpPr>
                <p:cNvPr id="107" name="Rectangle 106"/>
                <p:cNvSpPr/>
                <p:nvPr userDrawn="1"/>
              </p:nvSpPr>
              <p:spPr>
                <a:xfrm>
                  <a:off x="-2929702" y="500207"/>
                  <a:ext cx="285790" cy="285750"/>
                </a:xfrm>
                <a:prstGeom prst="rect">
                  <a:avLst/>
                </a:prstGeom>
                <a:solidFill>
                  <a:srgbClr val="0093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TextBox 107"/>
                <p:cNvSpPr txBox="1"/>
                <p:nvPr userDrawn="1"/>
              </p:nvSpPr>
              <p:spPr>
                <a:xfrm>
                  <a:off x="-2500284" y="500207"/>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Bottle Green</a:t>
                  </a:r>
                </a:p>
                <a:p>
                  <a:pPr fontAlgn="auto">
                    <a:spcBef>
                      <a:spcPts val="0"/>
                    </a:spcBef>
                    <a:spcAft>
                      <a:spcPts val="0"/>
                    </a:spcAft>
                    <a:defRPr/>
                  </a:pPr>
                  <a:r>
                    <a:rPr lang="en-GB" sz="1000" dirty="0">
                      <a:latin typeface="+mn-lt"/>
                    </a:rPr>
                    <a:t>R0  G147  B127</a:t>
                  </a:r>
                  <a:endParaRPr lang="en-US" sz="1000" dirty="0">
                    <a:latin typeface="+mn-lt"/>
                  </a:endParaRPr>
                </a:p>
              </p:txBody>
            </p:sp>
          </p:grpSp>
          <p:grpSp>
            <p:nvGrpSpPr>
              <p:cNvPr id="1045" name="Group 27"/>
              <p:cNvGrpSpPr>
                <a:grpSpLocks/>
              </p:cNvGrpSpPr>
              <p:nvPr userDrawn="1"/>
            </p:nvGrpSpPr>
            <p:grpSpPr bwMode="auto">
              <a:xfrm>
                <a:off x="-2982575" y="2536634"/>
                <a:ext cx="2863476" cy="307777"/>
                <a:chOff x="-2928990" y="500042"/>
                <a:chExt cx="2643206" cy="307777"/>
              </a:xfrm>
            </p:grpSpPr>
            <p:sp>
              <p:nvSpPr>
                <p:cNvPr id="105" name="Rectangle 104"/>
                <p:cNvSpPr/>
                <p:nvPr userDrawn="1"/>
              </p:nvSpPr>
              <p:spPr>
                <a:xfrm>
                  <a:off x="-2929702" y="500233"/>
                  <a:ext cx="285790" cy="2857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6" name="TextBox 105"/>
                <p:cNvSpPr txBox="1"/>
                <p:nvPr userDrawn="1"/>
              </p:nvSpPr>
              <p:spPr>
                <a:xfrm>
                  <a:off x="-2500284" y="500233"/>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Turquoise</a:t>
                  </a:r>
                </a:p>
                <a:p>
                  <a:pPr fontAlgn="auto">
                    <a:spcBef>
                      <a:spcPts val="0"/>
                    </a:spcBef>
                    <a:spcAft>
                      <a:spcPts val="0"/>
                    </a:spcAft>
                    <a:defRPr/>
                  </a:pPr>
                  <a:r>
                    <a:rPr lang="en-GB" sz="1000" dirty="0">
                      <a:latin typeface="+mn-lt"/>
                    </a:rPr>
                    <a:t>R0  G138  B176</a:t>
                  </a:r>
                  <a:endParaRPr lang="en-US" sz="1000" dirty="0">
                    <a:latin typeface="+mn-lt"/>
                  </a:endParaRPr>
                </a:p>
              </p:txBody>
            </p:sp>
          </p:grpSp>
          <p:grpSp>
            <p:nvGrpSpPr>
              <p:cNvPr id="1046" name="Group 60"/>
              <p:cNvGrpSpPr>
                <a:grpSpLocks/>
              </p:cNvGrpSpPr>
              <p:nvPr userDrawn="1"/>
            </p:nvGrpSpPr>
            <p:grpSpPr bwMode="auto">
              <a:xfrm>
                <a:off x="-2982571" y="2947770"/>
                <a:ext cx="2863473" cy="307777"/>
                <a:chOff x="-2982571" y="2947770"/>
                <a:chExt cx="2863473" cy="307777"/>
              </a:xfrm>
            </p:grpSpPr>
            <p:sp>
              <p:nvSpPr>
                <p:cNvPr id="103" name="Rectangle 102"/>
                <p:cNvSpPr/>
                <p:nvPr userDrawn="1"/>
              </p:nvSpPr>
              <p:spPr>
                <a:xfrm>
                  <a:off x="-2983346" y="2947988"/>
                  <a:ext cx="309606" cy="285750"/>
                </a:xfrm>
                <a:prstGeom prst="rect">
                  <a:avLst/>
                </a:prstGeom>
                <a:solidFill>
                  <a:srgbClr val="1AA0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4" name="TextBox 103"/>
                <p:cNvSpPr txBox="1"/>
                <p:nvPr userDrawn="1"/>
              </p:nvSpPr>
              <p:spPr>
                <a:xfrm>
                  <a:off x="-2518143" y="2947988"/>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Aqua Blue</a:t>
                  </a:r>
                </a:p>
                <a:p>
                  <a:pPr fontAlgn="auto">
                    <a:spcBef>
                      <a:spcPts val="0"/>
                    </a:spcBef>
                    <a:spcAft>
                      <a:spcPts val="0"/>
                    </a:spcAft>
                    <a:defRPr/>
                  </a:pPr>
                  <a:r>
                    <a:rPr lang="en-GB" sz="1000" dirty="0">
                      <a:latin typeface="+mn-lt"/>
                    </a:rPr>
                    <a:t>R26 G160  B170</a:t>
                  </a:r>
                  <a:endParaRPr lang="en-US" sz="1000" dirty="0">
                    <a:latin typeface="+mn-lt"/>
                  </a:endParaRPr>
                </a:p>
              </p:txBody>
            </p:sp>
          </p:grpSp>
          <p:grpSp>
            <p:nvGrpSpPr>
              <p:cNvPr id="1047" name="Group 33"/>
              <p:cNvGrpSpPr>
                <a:grpSpLocks/>
              </p:cNvGrpSpPr>
              <p:nvPr userDrawn="1"/>
            </p:nvGrpSpPr>
            <p:grpSpPr bwMode="auto">
              <a:xfrm>
                <a:off x="-2982575" y="3358906"/>
                <a:ext cx="2863476" cy="307777"/>
                <a:chOff x="-2928990" y="500042"/>
                <a:chExt cx="2643206" cy="307777"/>
              </a:xfrm>
            </p:grpSpPr>
            <p:sp>
              <p:nvSpPr>
                <p:cNvPr id="101" name="Rectangle 100"/>
                <p:cNvSpPr/>
                <p:nvPr userDrawn="1"/>
              </p:nvSpPr>
              <p:spPr>
                <a:xfrm>
                  <a:off x="-2929702" y="500286"/>
                  <a:ext cx="285790" cy="285750"/>
                </a:xfrm>
                <a:prstGeom prst="rect">
                  <a:avLst/>
                </a:prstGeom>
                <a:solidFill>
                  <a:srgbClr val="7ECD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 name="TextBox 101"/>
                <p:cNvSpPr txBox="1"/>
                <p:nvPr userDrawn="1"/>
              </p:nvSpPr>
              <p:spPr>
                <a:xfrm>
                  <a:off x="-2500284" y="500286"/>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Pastel Green</a:t>
                  </a:r>
                </a:p>
                <a:p>
                  <a:pPr fontAlgn="auto">
                    <a:spcBef>
                      <a:spcPts val="0"/>
                    </a:spcBef>
                    <a:spcAft>
                      <a:spcPts val="0"/>
                    </a:spcAft>
                    <a:defRPr/>
                  </a:pPr>
                  <a:r>
                    <a:rPr lang="en-GB" sz="1000" dirty="0">
                      <a:latin typeface="+mn-lt"/>
                    </a:rPr>
                    <a:t>R126  G205  B195</a:t>
                  </a:r>
                  <a:endParaRPr lang="en-US" sz="1000" dirty="0">
                    <a:latin typeface="+mn-lt"/>
                  </a:endParaRPr>
                </a:p>
              </p:txBody>
            </p:sp>
          </p:grpSp>
          <p:grpSp>
            <p:nvGrpSpPr>
              <p:cNvPr id="1048" name="Group 36"/>
              <p:cNvGrpSpPr>
                <a:grpSpLocks/>
              </p:cNvGrpSpPr>
              <p:nvPr userDrawn="1"/>
            </p:nvGrpSpPr>
            <p:grpSpPr bwMode="auto">
              <a:xfrm>
                <a:off x="-2982575" y="3770042"/>
                <a:ext cx="2863476" cy="307777"/>
                <a:chOff x="-2928990" y="500042"/>
                <a:chExt cx="2643206" cy="307777"/>
              </a:xfrm>
            </p:grpSpPr>
            <p:sp>
              <p:nvSpPr>
                <p:cNvPr id="99" name="Rectangle 98"/>
                <p:cNvSpPr/>
                <p:nvPr userDrawn="1"/>
              </p:nvSpPr>
              <p:spPr>
                <a:xfrm>
                  <a:off x="-2929702" y="500313"/>
                  <a:ext cx="285790" cy="2857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 name="TextBox 99"/>
                <p:cNvSpPr txBox="1"/>
                <p:nvPr userDrawn="1"/>
              </p:nvSpPr>
              <p:spPr>
                <a:xfrm>
                  <a:off x="-2500284" y="500313"/>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Light Purple</a:t>
                  </a:r>
                </a:p>
                <a:p>
                  <a:pPr fontAlgn="auto">
                    <a:spcBef>
                      <a:spcPts val="0"/>
                    </a:spcBef>
                    <a:spcAft>
                      <a:spcPts val="0"/>
                    </a:spcAft>
                    <a:defRPr/>
                  </a:pPr>
                  <a:r>
                    <a:rPr lang="en-GB" sz="1000" dirty="0">
                      <a:latin typeface="+mn-lt"/>
                    </a:rPr>
                    <a:t>R123  G149  B174*</a:t>
                  </a:r>
                  <a:endParaRPr lang="en-US" sz="1000" dirty="0">
                    <a:latin typeface="+mn-lt"/>
                  </a:endParaRPr>
                </a:p>
              </p:txBody>
            </p:sp>
          </p:grpSp>
          <p:grpSp>
            <p:nvGrpSpPr>
              <p:cNvPr id="1049" name="Group 63"/>
              <p:cNvGrpSpPr>
                <a:grpSpLocks/>
              </p:cNvGrpSpPr>
              <p:nvPr userDrawn="1"/>
            </p:nvGrpSpPr>
            <p:grpSpPr bwMode="auto">
              <a:xfrm>
                <a:off x="-2982571" y="4181178"/>
                <a:ext cx="2863473" cy="307777"/>
                <a:chOff x="-2982571" y="4181178"/>
                <a:chExt cx="2863473" cy="307777"/>
              </a:xfrm>
            </p:grpSpPr>
            <p:sp>
              <p:nvSpPr>
                <p:cNvPr id="97" name="Rectangle 96"/>
                <p:cNvSpPr/>
                <p:nvPr userDrawn="1"/>
              </p:nvSpPr>
              <p:spPr>
                <a:xfrm>
                  <a:off x="-2983346" y="4181475"/>
                  <a:ext cx="309606" cy="285750"/>
                </a:xfrm>
                <a:prstGeom prst="rect">
                  <a:avLst/>
                </a:prstGeom>
                <a:solidFill>
                  <a:srgbClr val="616B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 name="TextBox 97"/>
                <p:cNvSpPr txBox="1"/>
                <p:nvPr userDrawn="1"/>
              </p:nvSpPr>
              <p:spPr>
                <a:xfrm>
                  <a:off x="-2518143" y="4181475"/>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Purple</a:t>
                  </a:r>
                </a:p>
                <a:p>
                  <a:pPr fontAlgn="auto">
                    <a:spcBef>
                      <a:spcPts val="0"/>
                    </a:spcBef>
                    <a:spcAft>
                      <a:spcPts val="0"/>
                    </a:spcAft>
                    <a:defRPr/>
                  </a:pPr>
                  <a:r>
                    <a:rPr lang="en-GB" sz="1000" dirty="0">
                      <a:latin typeface="+mn-lt"/>
                    </a:rPr>
                    <a:t>R97  G107  B156</a:t>
                  </a:r>
                  <a:endParaRPr lang="en-US" sz="1000" dirty="0">
                    <a:latin typeface="+mn-lt"/>
                  </a:endParaRPr>
                </a:p>
              </p:txBody>
            </p:sp>
          </p:grpSp>
          <p:grpSp>
            <p:nvGrpSpPr>
              <p:cNvPr id="1050" name="Group 43"/>
              <p:cNvGrpSpPr>
                <a:grpSpLocks/>
              </p:cNvGrpSpPr>
              <p:nvPr userDrawn="1"/>
            </p:nvGrpSpPr>
            <p:grpSpPr bwMode="auto">
              <a:xfrm>
                <a:off x="-2982575" y="4592314"/>
                <a:ext cx="2863476" cy="307777"/>
                <a:chOff x="-2928990" y="500042"/>
                <a:chExt cx="2643206" cy="307777"/>
              </a:xfrm>
            </p:grpSpPr>
            <p:sp>
              <p:nvSpPr>
                <p:cNvPr id="95" name="Rectangle 94"/>
                <p:cNvSpPr/>
                <p:nvPr userDrawn="1"/>
              </p:nvSpPr>
              <p:spPr>
                <a:xfrm>
                  <a:off x="-2929702" y="500366"/>
                  <a:ext cx="285790" cy="285750"/>
                </a:xfrm>
                <a:prstGeom prst="rect">
                  <a:avLst/>
                </a:prstGeom>
                <a:solidFill>
                  <a:srgbClr val="BAA3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 name="TextBox 95"/>
                <p:cNvSpPr txBox="1"/>
                <p:nvPr userDrawn="1"/>
              </p:nvSpPr>
              <p:spPr>
                <a:xfrm>
                  <a:off x="-2500284" y="500366"/>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Ecru</a:t>
                  </a:r>
                </a:p>
                <a:p>
                  <a:pPr fontAlgn="auto">
                    <a:spcBef>
                      <a:spcPts val="0"/>
                    </a:spcBef>
                    <a:spcAft>
                      <a:spcPts val="0"/>
                    </a:spcAft>
                    <a:defRPr/>
                  </a:pPr>
                  <a:r>
                    <a:rPr lang="en-GB" sz="1000" dirty="0">
                      <a:latin typeface="+mn-lt"/>
                    </a:rPr>
                    <a:t>R186  G163  B171</a:t>
                  </a:r>
                  <a:endParaRPr lang="en-US" sz="1000" dirty="0">
                    <a:latin typeface="+mn-lt"/>
                  </a:endParaRPr>
                </a:p>
              </p:txBody>
            </p:sp>
          </p:grpSp>
          <p:grpSp>
            <p:nvGrpSpPr>
              <p:cNvPr id="1051" name="Group 46"/>
              <p:cNvGrpSpPr>
                <a:grpSpLocks/>
              </p:cNvGrpSpPr>
              <p:nvPr userDrawn="1"/>
            </p:nvGrpSpPr>
            <p:grpSpPr bwMode="auto">
              <a:xfrm>
                <a:off x="-2982575" y="5003450"/>
                <a:ext cx="2863476" cy="307777"/>
                <a:chOff x="-2928990" y="500042"/>
                <a:chExt cx="2643206" cy="307777"/>
              </a:xfrm>
            </p:grpSpPr>
            <p:sp>
              <p:nvSpPr>
                <p:cNvPr id="93" name="Rectangle 92"/>
                <p:cNvSpPr/>
                <p:nvPr userDrawn="1"/>
              </p:nvSpPr>
              <p:spPr>
                <a:xfrm>
                  <a:off x="-2929702" y="500392"/>
                  <a:ext cx="285790" cy="285750"/>
                </a:xfrm>
                <a:prstGeom prst="rect">
                  <a:avLst/>
                </a:prstGeom>
                <a:solidFill>
                  <a:srgbClr val="D7B01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 name="TextBox 93"/>
                <p:cNvSpPr txBox="1"/>
                <p:nvPr userDrawn="1"/>
              </p:nvSpPr>
              <p:spPr>
                <a:xfrm>
                  <a:off x="-2500284" y="500392"/>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Yellow</a:t>
                  </a:r>
                </a:p>
                <a:p>
                  <a:pPr fontAlgn="auto">
                    <a:spcBef>
                      <a:spcPts val="0"/>
                    </a:spcBef>
                    <a:spcAft>
                      <a:spcPts val="0"/>
                    </a:spcAft>
                    <a:defRPr/>
                  </a:pPr>
                  <a:r>
                    <a:rPr lang="en-GB" sz="1000" dirty="0">
                      <a:latin typeface="+mn-lt"/>
                    </a:rPr>
                    <a:t>R215  G176  B18</a:t>
                  </a:r>
                  <a:endParaRPr lang="en-US" sz="1000" dirty="0">
                    <a:latin typeface="+mn-lt"/>
                  </a:endParaRPr>
                </a:p>
              </p:txBody>
            </p:sp>
          </p:grpSp>
          <p:grpSp>
            <p:nvGrpSpPr>
              <p:cNvPr id="1052" name="Group 49"/>
              <p:cNvGrpSpPr>
                <a:grpSpLocks/>
              </p:cNvGrpSpPr>
              <p:nvPr userDrawn="1"/>
            </p:nvGrpSpPr>
            <p:grpSpPr bwMode="auto">
              <a:xfrm>
                <a:off x="-2982575" y="5414586"/>
                <a:ext cx="2863476" cy="307777"/>
                <a:chOff x="-2928990" y="500042"/>
                <a:chExt cx="2643206" cy="307777"/>
              </a:xfrm>
            </p:grpSpPr>
            <p:sp>
              <p:nvSpPr>
                <p:cNvPr id="91" name="Rectangle 90"/>
                <p:cNvSpPr/>
                <p:nvPr userDrawn="1"/>
              </p:nvSpPr>
              <p:spPr>
                <a:xfrm>
                  <a:off x="-2929702" y="500419"/>
                  <a:ext cx="285790" cy="285750"/>
                </a:xfrm>
                <a:prstGeom prst="rect">
                  <a:avLst/>
                </a:prstGeom>
                <a:solidFill>
                  <a:srgbClr val="D5872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 name="TextBox 91"/>
                <p:cNvSpPr txBox="1"/>
                <p:nvPr userDrawn="1"/>
              </p:nvSpPr>
              <p:spPr>
                <a:xfrm>
                  <a:off x="-2500284" y="500419"/>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Orange</a:t>
                  </a:r>
                </a:p>
                <a:p>
                  <a:pPr fontAlgn="auto">
                    <a:spcBef>
                      <a:spcPts val="0"/>
                    </a:spcBef>
                    <a:spcAft>
                      <a:spcPts val="0"/>
                    </a:spcAft>
                    <a:defRPr/>
                  </a:pPr>
                  <a:r>
                    <a:rPr lang="en-GB" sz="1000" dirty="0">
                      <a:latin typeface="+mn-lt"/>
                    </a:rPr>
                    <a:t>R213  G135  B43</a:t>
                  </a:r>
                  <a:endParaRPr lang="en-US" sz="1000" dirty="0">
                    <a:latin typeface="+mn-lt"/>
                  </a:endParaRPr>
                </a:p>
              </p:txBody>
            </p:sp>
          </p:grpSp>
          <p:grpSp>
            <p:nvGrpSpPr>
              <p:cNvPr id="1053" name="Group 52"/>
              <p:cNvGrpSpPr>
                <a:grpSpLocks/>
              </p:cNvGrpSpPr>
              <p:nvPr userDrawn="1"/>
            </p:nvGrpSpPr>
            <p:grpSpPr bwMode="auto">
              <a:xfrm>
                <a:off x="-2982575" y="5825722"/>
                <a:ext cx="2863476" cy="307777"/>
                <a:chOff x="-2928990" y="500042"/>
                <a:chExt cx="2643206" cy="307777"/>
              </a:xfrm>
            </p:grpSpPr>
            <p:sp>
              <p:nvSpPr>
                <p:cNvPr id="89" name="Rectangle 88"/>
                <p:cNvSpPr/>
                <p:nvPr userDrawn="1"/>
              </p:nvSpPr>
              <p:spPr>
                <a:xfrm>
                  <a:off x="-2929702" y="500445"/>
                  <a:ext cx="285790" cy="285750"/>
                </a:xfrm>
                <a:prstGeom prst="rect">
                  <a:avLst/>
                </a:prstGeom>
                <a:solidFill>
                  <a:srgbClr val="EE34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 name="TextBox 89"/>
                <p:cNvSpPr txBox="1"/>
                <p:nvPr userDrawn="1"/>
              </p:nvSpPr>
              <p:spPr>
                <a:xfrm>
                  <a:off x="-2500284" y="500445"/>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Red</a:t>
                  </a:r>
                </a:p>
                <a:p>
                  <a:pPr fontAlgn="auto">
                    <a:spcBef>
                      <a:spcPts val="0"/>
                    </a:spcBef>
                    <a:spcAft>
                      <a:spcPts val="0"/>
                    </a:spcAft>
                    <a:defRPr/>
                  </a:pPr>
                  <a:r>
                    <a:rPr lang="en-GB" sz="1000" dirty="0">
                      <a:latin typeface="+mn-lt"/>
                    </a:rPr>
                    <a:t>R238  G52  B36</a:t>
                  </a:r>
                  <a:endParaRPr lang="en-US" sz="1000" dirty="0">
                    <a:latin typeface="+mn-lt"/>
                  </a:endParaRPr>
                </a:p>
              </p:txBody>
            </p:sp>
          </p:grpSp>
          <p:grpSp>
            <p:nvGrpSpPr>
              <p:cNvPr id="1054" name="Group 55"/>
              <p:cNvGrpSpPr>
                <a:grpSpLocks/>
              </p:cNvGrpSpPr>
              <p:nvPr userDrawn="1"/>
            </p:nvGrpSpPr>
            <p:grpSpPr bwMode="auto">
              <a:xfrm>
                <a:off x="-2982575" y="6236855"/>
                <a:ext cx="2863476" cy="307777"/>
                <a:chOff x="-2928990" y="500042"/>
                <a:chExt cx="2643206" cy="307777"/>
              </a:xfrm>
            </p:grpSpPr>
            <p:sp>
              <p:nvSpPr>
                <p:cNvPr id="87" name="Rectangle 86"/>
                <p:cNvSpPr/>
                <p:nvPr userDrawn="1"/>
              </p:nvSpPr>
              <p:spPr>
                <a:xfrm>
                  <a:off x="-2929702" y="500475"/>
                  <a:ext cx="285790" cy="285750"/>
                </a:xfrm>
                <a:prstGeom prst="rect">
                  <a:avLst/>
                </a:prstGeom>
                <a:solidFill>
                  <a:srgbClr val="E201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 name="TextBox 87"/>
                <p:cNvSpPr txBox="1"/>
                <p:nvPr userDrawn="1"/>
              </p:nvSpPr>
              <p:spPr>
                <a:xfrm>
                  <a:off x="-2500284" y="500475"/>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a:t>
                  </a:r>
                  <a:r>
                    <a:rPr lang="en-GB" sz="1000" dirty="0" err="1">
                      <a:latin typeface="+mn-lt"/>
                    </a:rPr>
                    <a:t>Rubine</a:t>
                  </a:r>
                  <a:r>
                    <a:rPr lang="en-GB" sz="1000" dirty="0">
                      <a:latin typeface="+mn-lt"/>
                    </a:rPr>
                    <a:t> Red</a:t>
                  </a:r>
                </a:p>
                <a:p>
                  <a:pPr fontAlgn="auto">
                    <a:spcBef>
                      <a:spcPts val="0"/>
                    </a:spcBef>
                    <a:spcAft>
                      <a:spcPts val="0"/>
                    </a:spcAft>
                    <a:defRPr/>
                  </a:pPr>
                  <a:r>
                    <a:rPr lang="en-GB" sz="1000" dirty="0">
                      <a:latin typeface="+mn-lt"/>
                    </a:rPr>
                    <a:t>R226  G1  B119</a:t>
                  </a:r>
                  <a:endParaRPr lang="en-US" sz="1000" dirty="0">
                    <a:latin typeface="+mn-lt"/>
                  </a:endParaRPr>
                </a:p>
              </p:txBody>
            </p:sp>
          </p:grpSp>
        </p:grpSp>
        <p:sp>
          <p:nvSpPr>
            <p:cNvPr id="68" name="TextBox 67"/>
            <p:cNvSpPr txBox="1"/>
            <p:nvPr userDrawn="1"/>
          </p:nvSpPr>
          <p:spPr>
            <a:xfrm>
              <a:off x="-2976995" y="6626225"/>
              <a:ext cx="2715002" cy="123825"/>
            </a:xfrm>
            <a:prstGeom prst="rect">
              <a:avLst/>
            </a:prstGeom>
            <a:noFill/>
          </p:spPr>
          <p:txBody>
            <a:bodyPr lIns="0" tIns="0" rIns="0" bIns="0">
              <a:spAutoFit/>
            </a:bodyPr>
            <a:lstStyle/>
            <a:p>
              <a:pPr fontAlgn="auto">
                <a:spcBef>
                  <a:spcPts val="0"/>
                </a:spcBef>
                <a:spcAft>
                  <a:spcPts val="0"/>
                </a:spcAft>
                <a:defRPr/>
              </a:pPr>
              <a:r>
                <a:rPr lang="en-GB" sz="800" dirty="0">
                  <a:solidFill>
                    <a:prstClr val="black"/>
                  </a:solidFill>
                  <a:latin typeface="+mn-lt"/>
                </a:rPr>
                <a:t>*This colour reference is for screen presentations only</a:t>
              </a:r>
              <a:endParaRPr lang="en-US" dirty="0">
                <a:latin typeface="+mn-lt"/>
              </a:endParaRPr>
            </a:p>
          </p:txBody>
        </p:sp>
      </p:grpSp>
      <p:pic>
        <p:nvPicPr>
          <p:cNvPr id="1034" name="Picture 4"/>
          <p:cNvPicPr>
            <a:picLocks noChangeAspect="1" noChangeArrowheads="1"/>
          </p:cNvPicPr>
          <p:nvPr userDrawn="1"/>
        </p:nvPicPr>
        <p:blipFill>
          <a:blip r:embed="rId9" cstate="print"/>
          <a:srcRect/>
          <a:stretch>
            <a:fillRect/>
          </a:stretch>
        </p:blipFill>
        <p:spPr bwMode="auto">
          <a:xfrm>
            <a:off x="7329488" y="6415088"/>
            <a:ext cx="1814512" cy="4238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39" r:id="rId1"/>
    <p:sldLayoutId id="2147483940" r:id="rId2"/>
    <p:sldLayoutId id="2147483941" r:id="rId3"/>
    <p:sldLayoutId id="2147483942" r:id="rId4"/>
    <p:sldLayoutId id="2147483943" r:id="rId5"/>
    <p:sldLayoutId id="2147483937" r:id="rId6"/>
    <p:sldLayoutId id="2147483938" r:id="rId7"/>
  </p:sldLayoutIdLst>
  <p:hf hdr="0" ftr="0"/>
  <p:txStyles>
    <p:titleStyle>
      <a:lvl1pPr algn="l" rtl="0" eaLnBrk="0" fontAlgn="base" hangingPunct="0">
        <a:lnSpc>
          <a:spcPts val="3100"/>
        </a:lnSpc>
        <a:spcBef>
          <a:spcPct val="0"/>
        </a:spcBef>
        <a:spcAft>
          <a:spcPct val="0"/>
        </a:spcAft>
        <a:defRPr sz="2800" b="1" kern="1200">
          <a:solidFill>
            <a:schemeClr val="accent2"/>
          </a:solidFill>
          <a:latin typeface="+mj-lt"/>
          <a:ea typeface="+mj-ea"/>
          <a:cs typeface="+mj-cs"/>
        </a:defRPr>
      </a:lvl1pPr>
      <a:lvl2pPr algn="l" rtl="0" eaLnBrk="0" fontAlgn="base" hangingPunct="0">
        <a:lnSpc>
          <a:spcPts val="3100"/>
        </a:lnSpc>
        <a:spcBef>
          <a:spcPct val="0"/>
        </a:spcBef>
        <a:spcAft>
          <a:spcPct val="0"/>
        </a:spcAft>
        <a:defRPr sz="2800" b="1">
          <a:solidFill>
            <a:schemeClr val="accent2"/>
          </a:solidFill>
          <a:latin typeface="Arial" charset="0"/>
        </a:defRPr>
      </a:lvl2pPr>
      <a:lvl3pPr algn="l" rtl="0" eaLnBrk="0" fontAlgn="base" hangingPunct="0">
        <a:lnSpc>
          <a:spcPts val="3100"/>
        </a:lnSpc>
        <a:spcBef>
          <a:spcPct val="0"/>
        </a:spcBef>
        <a:spcAft>
          <a:spcPct val="0"/>
        </a:spcAft>
        <a:defRPr sz="2800" b="1">
          <a:solidFill>
            <a:schemeClr val="accent2"/>
          </a:solidFill>
          <a:latin typeface="Arial" charset="0"/>
        </a:defRPr>
      </a:lvl3pPr>
      <a:lvl4pPr algn="l" rtl="0" eaLnBrk="0" fontAlgn="base" hangingPunct="0">
        <a:lnSpc>
          <a:spcPts val="3100"/>
        </a:lnSpc>
        <a:spcBef>
          <a:spcPct val="0"/>
        </a:spcBef>
        <a:spcAft>
          <a:spcPct val="0"/>
        </a:spcAft>
        <a:defRPr sz="2800" b="1">
          <a:solidFill>
            <a:schemeClr val="accent2"/>
          </a:solidFill>
          <a:latin typeface="Arial" charset="0"/>
        </a:defRPr>
      </a:lvl4pPr>
      <a:lvl5pPr algn="l" rtl="0" eaLnBrk="0" fontAlgn="base" hangingPunct="0">
        <a:lnSpc>
          <a:spcPts val="3100"/>
        </a:lnSpc>
        <a:spcBef>
          <a:spcPct val="0"/>
        </a:spcBef>
        <a:spcAft>
          <a:spcPct val="0"/>
        </a:spcAft>
        <a:defRPr sz="2800" b="1">
          <a:solidFill>
            <a:schemeClr val="accent2"/>
          </a:solidFill>
          <a:latin typeface="Arial" charset="0"/>
        </a:defRPr>
      </a:lvl5pPr>
      <a:lvl6pPr marL="457200" algn="l" rtl="0" fontAlgn="base">
        <a:lnSpc>
          <a:spcPts val="3100"/>
        </a:lnSpc>
        <a:spcBef>
          <a:spcPct val="0"/>
        </a:spcBef>
        <a:spcAft>
          <a:spcPct val="0"/>
        </a:spcAft>
        <a:defRPr sz="2800" b="1">
          <a:solidFill>
            <a:schemeClr val="accent2"/>
          </a:solidFill>
          <a:latin typeface="Arial" charset="0"/>
        </a:defRPr>
      </a:lvl6pPr>
      <a:lvl7pPr marL="914400" algn="l" rtl="0" fontAlgn="base">
        <a:lnSpc>
          <a:spcPts val="3100"/>
        </a:lnSpc>
        <a:spcBef>
          <a:spcPct val="0"/>
        </a:spcBef>
        <a:spcAft>
          <a:spcPct val="0"/>
        </a:spcAft>
        <a:defRPr sz="2800" b="1">
          <a:solidFill>
            <a:schemeClr val="accent2"/>
          </a:solidFill>
          <a:latin typeface="Arial" charset="0"/>
        </a:defRPr>
      </a:lvl7pPr>
      <a:lvl8pPr marL="1371600" algn="l" rtl="0" fontAlgn="base">
        <a:lnSpc>
          <a:spcPts val="3100"/>
        </a:lnSpc>
        <a:spcBef>
          <a:spcPct val="0"/>
        </a:spcBef>
        <a:spcAft>
          <a:spcPct val="0"/>
        </a:spcAft>
        <a:defRPr sz="2800" b="1">
          <a:solidFill>
            <a:schemeClr val="accent2"/>
          </a:solidFill>
          <a:latin typeface="Arial" charset="0"/>
        </a:defRPr>
      </a:lvl8pPr>
      <a:lvl9pPr marL="1828800" algn="l" rtl="0" fontAlgn="base">
        <a:lnSpc>
          <a:spcPts val="3100"/>
        </a:lnSpc>
        <a:spcBef>
          <a:spcPct val="0"/>
        </a:spcBef>
        <a:spcAft>
          <a:spcPct val="0"/>
        </a:spcAft>
        <a:defRPr sz="2800" b="1">
          <a:solidFill>
            <a:schemeClr val="accent2"/>
          </a:solidFill>
          <a:latin typeface="Arial" charset="0"/>
        </a:defRPr>
      </a:lvl9pPr>
    </p:titleStyle>
    <p:bodyStyle>
      <a:lvl1pPr marL="342900" indent="-342900" algn="l" rtl="0" eaLnBrk="0" fontAlgn="base" hangingPunct="0">
        <a:spcBef>
          <a:spcPts val="800"/>
        </a:spcBef>
        <a:spcAft>
          <a:spcPct val="0"/>
        </a:spcAft>
        <a:buClr>
          <a:schemeClr val="accent1"/>
        </a:buClr>
        <a:buFont typeface="Arial" charset="0"/>
        <a:buChar char="•"/>
        <a:defRPr sz="2400" kern="1200">
          <a:solidFill>
            <a:schemeClr val="accent2"/>
          </a:solidFill>
          <a:latin typeface="+mn-lt"/>
          <a:ea typeface="+mn-ea"/>
          <a:cs typeface="+mn-cs"/>
        </a:defRPr>
      </a:lvl1pPr>
      <a:lvl2pPr marL="742950" indent="-285750" algn="l" rtl="0" eaLnBrk="0" fontAlgn="base" hangingPunct="0">
        <a:spcBef>
          <a:spcPts val="600"/>
        </a:spcBef>
        <a:spcAft>
          <a:spcPct val="0"/>
        </a:spcAft>
        <a:buClr>
          <a:schemeClr val="accent1"/>
        </a:buClr>
        <a:buFont typeface="Arial" charset="0"/>
        <a:buChar char="–"/>
        <a:defRPr sz="2400" kern="1200">
          <a:solidFill>
            <a:schemeClr val="accent2"/>
          </a:solidFill>
          <a:latin typeface="+mn-lt"/>
          <a:ea typeface="+mn-ea"/>
          <a:cs typeface="+mn-cs"/>
        </a:defRPr>
      </a:lvl2pPr>
      <a:lvl3pPr marL="1143000" indent="-228600" algn="l" rtl="0" eaLnBrk="0" fontAlgn="base" hangingPunct="0">
        <a:spcBef>
          <a:spcPts val="400"/>
        </a:spcBef>
        <a:spcAft>
          <a:spcPct val="0"/>
        </a:spcAft>
        <a:buFont typeface="Arial" charset="0"/>
        <a:buChar char="–"/>
        <a:defRPr sz="1600" kern="1200">
          <a:solidFill>
            <a:schemeClr val="accent2"/>
          </a:solidFill>
          <a:latin typeface="+mn-lt"/>
          <a:ea typeface="+mn-ea"/>
          <a:cs typeface="+mn-cs"/>
        </a:defRPr>
      </a:lvl3pPr>
      <a:lvl4pPr marL="1600200" indent="-228600" algn="l" rtl="0" eaLnBrk="0" fontAlgn="base" hangingPunct="0">
        <a:spcBef>
          <a:spcPts val="400"/>
        </a:spcBef>
        <a:spcAft>
          <a:spcPct val="0"/>
        </a:spcAft>
        <a:buFont typeface="Arial" charset="0"/>
        <a:buChar char="•"/>
        <a:defRPr sz="1600" kern="1200">
          <a:solidFill>
            <a:schemeClr val="accent2"/>
          </a:solidFill>
          <a:latin typeface="+mn-lt"/>
          <a:ea typeface="+mn-ea"/>
          <a:cs typeface="+mn-cs"/>
        </a:defRPr>
      </a:lvl4pPr>
      <a:lvl5pPr marL="2057400" indent="-228600" algn="l" rtl="0" eaLnBrk="0" fontAlgn="base" hangingPunct="0">
        <a:spcBef>
          <a:spcPts val="400"/>
        </a:spcBef>
        <a:spcAft>
          <a:spcPct val="0"/>
        </a:spcAft>
        <a:buFont typeface="Arial" charset="0"/>
        <a:buChar char="–"/>
        <a:defRPr sz="1400" kern="1200">
          <a:solidFill>
            <a:schemeClr val="accent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950E6493-C95F-4BD6-AE7C-1BEAD0CD4F8D}" type="datetimeFigureOut">
              <a:rPr lang="en-AU" smtClean="0">
                <a:solidFill>
                  <a:prstClr val="black">
                    <a:tint val="75000"/>
                  </a:prstClr>
                </a:solidFill>
                <a:latin typeface="Calibri"/>
              </a:rPr>
              <a:pPr fontAlgn="auto">
                <a:spcBef>
                  <a:spcPts val="0"/>
                </a:spcBef>
                <a:spcAft>
                  <a:spcPts val="0"/>
                </a:spcAft>
              </a:pPr>
              <a:t>27/02/2012</a:t>
            </a:fld>
            <a:endParaRPr lang="en-AU">
              <a:solidFill>
                <a:prstClr val="black">
                  <a:tint val="75000"/>
                </a:prstClr>
              </a:solidFill>
              <a:latin typeface="Calibri"/>
            </a:endParaRPr>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AU">
              <a:solidFill>
                <a:prstClr val="black">
                  <a:tint val="75000"/>
                </a:prstClr>
              </a:solidFill>
              <a:latin typeface="Calibri"/>
            </a:endParaRPr>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5D558BBB-63CC-4C70-AFA7-2FC98E1F13C4}" type="slidenum">
              <a:rPr lang="en-AU" smtClean="0">
                <a:solidFill>
                  <a:prstClr val="black">
                    <a:tint val="75000"/>
                  </a:prstClr>
                </a:solidFill>
                <a:latin typeface="Calibri"/>
              </a:rPr>
              <a:pPr fontAlgn="auto">
                <a:spcBef>
                  <a:spcPts val="0"/>
                </a:spcBef>
                <a:spcAft>
                  <a:spcPts val="0"/>
                </a:spcAft>
              </a:pPr>
              <a:t>‹#›</a:t>
            </a:fld>
            <a:endParaRPr lang="en-AU">
              <a:solidFill>
                <a:prstClr val="black">
                  <a:tint val="75000"/>
                </a:prstClr>
              </a:solidFill>
              <a:latin typeface="Calibri"/>
            </a:endParaRPr>
          </a:p>
        </p:txBody>
      </p:sp>
    </p:spTree>
    <p:extLst>
      <p:ext uri="{BB962C8B-B14F-4D97-AF65-F5344CB8AC3E}">
        <p14:creationId xmlns:p14="http://schemas.microsoft.com/office/powerpoint/2010/main" val="2165921398"/>
      </p:ext>
    </p:extLst>
  </p:cSld>
  <p:clrMap bg1="lt1" tx1="dk1" bg2="lt2" tx2="dk2" accent1="accent1" accent2="accent2" accent3="accent3" accent4="accent4" accent5="accent5" accent6="accent6" hlink="hlink" folHlink="folHlink"/>
  <p:sldLayoutIdLst>
    <p:sldLayoutId id="2147483945"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 name="Rectangle 9"/>
          <p:cNvSpPr/>
          <p:nvPr userDrawn="1"/>
        </p:nvSpPr>
        <p:spPr>
          <a:xfrm>
            <a:off x="0" y="6572272"/>
            <a:ext cx="9906000" cy="28572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
        <p:nvSpPr>
          <p:cNvPr id="8" name="Rectangle 7"/>
          <p:cNvSpPr/>
          <p:nvPr userDrawn="1"/>
        </p:nvSpPr>
        <p:spPr>
          <a:xfrm>
            <a:off x="0" y="-1"/>
            <a:ext cx="9906000" cy="1008000"/>
          </a:xfrm>
          <a:prstGeom prst="rect">
            <a:avLst/>
          </a:prstGeom>
          <a:gradFill>
            <a:gsLst>
              <a:gs pos="0">
                <a:schemeClr val="tx1"/>
              </a:gs>
              <a:gs pos="50000">
                <a:schemeClr val="tx1"/>
              </a:gs>
              <a:gs pos="100000">
                <a:schemeClr val="bg1">
                  <a:lumMod val="6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prstClr val="white"/>
              </a:solidFill>
            </a:endParaRPr>
          </a:p>
        </p:txBody>
      </p:sp>
      <p:sp>
        <p:nvSpPr>
          <p:cNvPr id="2" name="Title Placeholder 1"/>
          <p:cNvSpPr>
            <a:spLocks noGrp="1"/>
          </p:cNvSpPr>
          <p:nvPr>
            <p:ph type="title"/>
          </p:nvPr>
        </p:nvSpPr>
        <p:spPr>
          <a:xfrm>
            <a:off x="486702" y="539751"/>
            <a:ext cx="4225528" cy="468313"/>
          </a:xfrm>
          <a:prstGeom prst="rect">
            <a:avLst/>
          </a:prstGeom>
          <a:solidFill>
            <a:schemeClr val="bg1"/>
          </a:solidFill>
          <a:ln w="25400">
            <a:solidFill>
              <a:schemeClr val="bg1">
                <a:lumMod val="75000"/>
              </a:schemeClr>
            </a:solidFill>
          </a:ln>
        </p:spPr>
        <p:txBody>
          <a:bodyPr vert="horz" lIns="91440" tIns="45720" rIns="91440" bIns="45720" rtlCol="0" anchor="ctr">
            <a:noAutofit/>
          </a:bodyPr>
          <a:lstStyle/>
          <a:p>
            <a:endParaRPr lang="en-US" dirty="0"/>
          </a:p>
        </p:txBody>
      </p:sp>
      <p:sp>
        <p:nvSpPr>
          <p:cNvPr id="3" name="Text Placeholder 2"/>
          <p:cNvSpPr>
            <a:spLocks noGrp="1"/>
          </p:cNvSpPr>
          <p:nvPr>
            <p:ph type="body" idx="1"/>
          </p:nvPr>
        </p:nvSpPr>
        <p:spPr>
          <a:xfrm>
            <a:off x="486702" y="1000125"/>
            <a:ext cx="8915400" cy="5065200"/>
          </a:xfrm>
          <a:prstGeom prst="rect">
            <a:avLst/>
          </a:prstGeom>
          <a:solidFill>
            <a:schemeClr val="bg1"/>
          </a:solidFill>
          <a:ln w="25400">
            <a:solidFill>
              <a:schemeClr val="bg1">
                <a:lumMod val="75000"/>
              </a:schemeClr>
            </a:solidFill>
          </a:ln>
        </p:spPr>
        <p:txBody>
          <a:bodyPr vert="horz" lIns="91440" tIns="45720" rIns="91440" bIns="45720" rtlCol="0">
            <a:normAutofit/>
          </a:bodyPr>
          <a:lstStyle/>
          <a:p>
            <a:pPr lvl="0"/>
            <a:r>
              <a:rPr lang="en-US" dirty="0" smtClean="0"/>
              <a:t>Text</a:t>
            </a:r>
          </a:p>
        </p:txBody>
      </p:sp>
      <p:sp>
        <p:nvSpPr>
          <p:cNvPr id="6" name="Slide Number Placeholder 5"/>
          <p:cNvSpPr>
            <a:spLocks noGrp="1"/>
          </p:cNvSpPr>
          <p:nvPr>
            <p:ph type="sldNum" sz="quarter" idx="4"/>
          </p:nvPr>
        </p:nvSpPr>
        <p:spPr>
          <a:xfrm>
            <a:off x="8891323" y="357189"/>
            <a:ext cx="510779"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E3F5FE1C-7BEA-4A1F-9A02-667C79360C4E}" type="slidenum">
              <a:rPr lang="en-US">
                <a:solidFill>
                  <a:prstClr val="black">
                    <a:tint val="75000"/>
                  </a:prstClr>
                </a:solidFill>
              </a:rPr>
              <a:pPr>
                <a:defRPr/>
              </a:pPr>
              <a:t>‹#›</a:t>
            </a:fld>
            <a:endParaRPr lang="en-US" dirty="0">
              <a:solidFill>
                <a:prstClr val="black">
                  <a:tint val="75000"/>
                </a:prstClr>
              </a:solidFill>
            </a:endParaRPr>
          </a:p>
        </p:txBody>
      </p:sp>
      <p:sp>
        <p:nvSpPr>
          <p:cNvPr id="7" name="TextBox 6"/>
          <p:cNvSpPr txBox="1"/>
          <p:nvPr userDrawn="1"/>
        </p:nvSpPr>
        <p:spPr>
          <a:xfrm>
            <a:off x="3587244" y="1"/>
            <a:ext cx="2521396" cy="276999"/>
          </a:xfrm>
          <a:prstGeom prst="rect">
            <a:avLst/>
          </a:prstGeom>
          <a:noFill/>
        </p:spPr>
        <p:txBody>
          <a:bodyPr wrap="none">
            <a:spAutoFit/>
          </a:bodyPr>
          <a:lstStyle/>
          <a:p>
            <a:pPr>
              <a:defRPr/>
            </a:pPr>
            <a:r>
              <a:rPr lang="en-AU" sz="1200" dirty="0" smtClean="0">
                <a:solidFill>
                  <a:prstClr val="white"/>
                </a:solidFill>
                <a:latin typeface="Arial" pitchFamily="34" charset="0"/>
              </a:rPr>
              <a:t>Solvency II Seminar, London 2010</a:t>
            </a:r>
            <a:endParaRPr lang="en-AU" sz="1200" dirty="0">
              <a:solidFill>
                <a:prstClr val="white"/>
              </a:solidFill>
              <a:latin typeface="Arial" pitchFamily="34" charset="0"/>
            </a:endParaRPr>
          </a:p>
        </p:txBody>
      </p:sp>
      <p:cxnSp>
        <p:nvCxnSpPr>
          <p:cNvPr id="15" name="Straight Connector 14"/>
          <p:cNvCxnSpPr/>
          <p:nvPr userDrawn="1"/>
        </p:nvCxnSpPr>
        <p:spPr>
          <a:xfrm rot="5400000">
            <a:off x="6497638" y="3429000"/>
            <a:ext cx="6858000"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4"/>
          <p:cNvPicPr>
            <a:picLocks noChangeAspect="1" noChangeArrowheads="1"/>
          </p:cNvPicPr>
          <p:nvPr userDrawn="1"/>
        </p:nvPicPr>
        <p:blipFill>
          <a:blip r:embed="rId5" cstate="print"/>
          <a:srcRect/>
          <a:stretch>
            <a:fillRect/>
          </a:stretch>
        </p:blipFill>
        <p:spPr bwMode="auto">
          <a:xfrm>
            <a:off x="6810410" y="6119831"/>
            <a:ext cx="3095625" cy="666750"/>
          </a:xfrm>
          <a:prstGeom prst="rect">
            <a:avLst/>
          </a:prstGeom>
          <a:noFill/>
          <a:ln w="9525">
            <a:noFill/>
            <a:miter lim="800000"/>
            <a:headEnd/>
            <a:tailEnd/>
          </a:ln>
          <a:effectLst/>
        </p:spPr>
      </p:pic>
      <p:sp>
        <p:nvSpPr>
          <p:cNvPr id="11" name="Slide Number Placeholder 5"/>
          <p:cNvSpPr txBox="1">
            <a:spLocks/>
          </p:cNvSpPr>
          <p:nvPr userDrawn="1"/>
        </p:nvSpPr>
        <p:spPr>
          <a:xfrm>
            <a:off x="72521" y="6564338"/>
            <a:ext cx="469183" cy="365125"/>
          </a:xfrm>
          <a:prstGeom prst="rect">
            <a:avLst/>
          </a:prstGeom>
        </p:spPr>
        <p:txBody>
          <a:bodyPr wrap="none" lIns="0" tIns="0" rIns="0" bIns="0"/>
          <a:lstStyle>
            <a:lvl1pPr>
              <a:defRPr sz="1800" b="1" i="0" baseline="0" smtClean="0">
                <a:solidFill>
                  <a:schemeClr val="bg1"/>
                </a:solidFill>
              </a:defRPr>
            </a:lvl1pPr>
          </a:lstStyle>
          <a:p>
            <a:pPr>
              <a:defRPr/>
            </a:pPr>
            <a:fld id="{C9CC4E33-E1DE-4CC2-9C4B-99A9BE87D7FE}" type="slidenum">
              <a:rPr lang="en-US">
                <a:solidFill>
                  <a:prstClr val="white"/>
                </a:solidFill>
                <a:latin typeface="Arial" pitchFamily="34" charset="0"/>
              </a:rPr>
              <a:pPr>
                <a:defRPr/>
              </a:pPr>
              <a:t>‹#›</a:t>
            </a:fld>
            <a:endParaRPr lang="en-US" dirty="0">
              <a:solidFill>
                <a:prstClr val="white"/>
              </a:solidFill>
              <a:latin typeface="Arial" pitchFamily="34" charset="0"/>
            </a:endParaRPr>
          </a:p>
        </p:txBody>
      </p:sp>
    </p:spTree>
    <p:extLst>
      <p:ext uri="{BB962C8B-B14F-4D97-AF65-F5344CB8AC3E}">
        <p14:creationId xmlns:p14="http://schemas.microsoft.com/office/powerpoint/2010/main" val="834948212"/>
      </p:ext>
    </p:extLst>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Lst>
  <p:hf hdr="0" ftr="0" dt="0"/>
  <p:txStyles>
    <p:titleStyle>
      <a:lvl1pPr algn="l" rtl="0" eaLnBrk="0" fontAlgn="base" hangingPunct="0">
        <a:spcBef>
          <a:spcPct val="0"/>
        </a:spcBef>
        <a:spcAft>
          <a:spcPct val="0"/>
        </a:spcAft>
        <a:defRPr sz="3200" kern="1200">
          <a:solidFill>
            <a:srgbClr val="0671B0"/>
          </a:solidFill>
          <a:latin typeface="Times New Roman" pitchFamily="18" charset="0"/>
          <a:ea typeface="+mj-ea"/>
          <a:cs typeface="Times New Roman" pitchFamily="18" charset="0"/>
        </a:defRPr>
      </a:lvl1pPr>
      <a:lvl2pPr algn="l" rtl="0" eaLnBrk="0" fontAlgn="base" hangingPunct="0">
        <a:spcBef>
          <a:spcPct val="0"/>
        </a:spcBef>
        <a:spcAft>
          <a:spcPct val="0"/>
        </a:spcAft>
        <a:defRPr sz="3200">
          <a:solidFill>
            <a:srgbClr val="0671B0"/>
          </a:solidFill>
          <a:latin typeface="Times New Roman" pitchFamily="18" charset="0"/>
          <a:cs typeface="Times New Roman" pitchFamily="18" charset="0"/>
        </a:defRPr>
      </a:lvl2pPr>
      <a:lvl3pPr algn="l" rtl="0" eaLnBrk="0" fontAlgn="base" hangingPunct="0">
        <a:spcBef>
          <a:spcPct val="0"/>
        </a:spcBef>
        <a:spcAft>
          <a:spcPct val="0"/>
        </a:spcAft>
        <a:defRPr sz="3200">
          <a:solidFill>
            <a:srgbClr val="0671B0"/>
          </a:solidFill>
          <a:latin typeface="Times New Roman" pitchFamily="18" charset="0"/>
          <a:cs typeface="Times New Roman" pitchFamily="18" charset="0"/>
        </a:defRPr>
      </a:lvl3pPr>
      <a:lvl4pPr algn="l" rtl="0" eaLnBrk="0" fontAlgn="base" hangingPunct="0">
        <a:spcBef>
          <a:spcPct val="0"/>
        </a:spcBef>
        <a:spcAft>
          <a:spcPct val="0"/>
        </a:spcAft>
        <a:defRPr sz="3200">
          <a:solidFill>
            <a:srgbClr val="0671B0"/>
          </a:solidFill>
          <a:latin typeface="Times New Roman" pitchFamily="18" charset="0"/>
          <a:cs typeface="Times New Roman" pitchFamily="18" charset="0"/>
        </a:defRPr>
      </a:lvl4pPr>
      <a:lvl5pPr algn="l" rtl="0" eaLnBrk="0" fontAlgn="base" hangingPunct="0">
        <a:spcBef>
          <a:spcPct val="0"/>
        </a:spcBef>
        <a:spcAft>
          <a:spcPct val="0"/>
        </a:spcAft>
        <a:defRPr sz="3200">
          <a:solidFill>
            <a:srgbClr val="0671B0"/>
          </a:solidFill>
          <a:latin typeface="Times New Roman" pitchFamily="18" charset="0"/>
          <a:cs typeface="Times New Roman" pitchFamily="18" charset="0"/>
        </a:defRPr>
      </a:lvl5pPr>
      <a:lvl6pPr marL="457200" algn="l" rtl="0" fontAlgn="base">
        <a:spcBef>
          <a:spcPct val="0"/>
        </a:spcBef>
        <a:spcAft>
          <a:spcPct val="0"/>
        </a:spcAft>
        <a:defRPr>
          <a:solidFill>
            <a:srgbClr val="0671B0"/>
          </a:solidFill>
          <a:latin typeface="Swis721 BT" pitchFamily="34" charset="0"/>
        </a:defRPr>
      </a:lvl6pPr>
      <a:lvl7pPr marL="914400" algn="l" rtl="0" fontAlgn="base">
        <a:spcBef>
          <a:spcPct val="0"/>
        </a:spcBef>
        <a:spcAft>
          <a:spcPct val="0"/>
        </a:spcAft>
        <a:defRPr>
          <a:solidFill>
            <a:srgbClr val="0671B0"/>
          </a:solidFill>
          <a:latin typeface="Swis721 BT" pitchFamily="34" charset="0"/>
        </a:defRPr>
      </a:lvl7pPr>
      <a:lvl8pPr marL="1371600" algn="l" rtl="0" fontAlgn="base">
        <a:spcBef>
          <a:spcPct val="0"/>
        </a:spcBef>
        <a:spcAft>
          <a:spcPct val="0"/>
        </a:spcAft>
        <a:defRPr>
          <a:solidFill>
            <a:srgbClr val="0671B0"/>
          </a:solidFill>
          <a:latin typeface="Swis721 BT" pitchFamily="34" charset="0"/>
        </a:defRPr>
      </a:lvl8pPr>
      <a:lvl9pPr marL="1828800" algn="l" rtl="0" fontAlgn="base">
        <a:spcBef>
          <a:spcPct val="0"/>
        </a:spcBef>
        <a:spcAft>
          <a:spcPct val="0"/>
        </a:spcAft>
        <a:defRPr>
          <a:solidFill>
            <a:srgbClr val="0671B0"/>
          </a:solidFill>
          <a:latin typeface="Swis721 BT" pitchFamily="34" charset="0"/>
        </a:defRPr>
      </a:lvl9pPr>
    </p:titleStyle>
    <p:bodyStyle>
      <a:lvl1pPr marL="342900" indent="-342900" algn="l" rtl="0" eaLnBrk="0" fontAlgn="base" hangingPunct="0">
        <a:spcBef>
          <a:spcPct val="20000"/>
        </a:spcBef>
        <a:spcAft>
          <a:spcPct val="0"/>
        </a:spcAft>
        <a:buFont typeface="Arial" pitchFamily="34" charset="0"/>
        <a:buChar char="•"/>
        <a:defRPr sz="2400" kern="1200">
          <a:solidFill>
            <a:schemeClr val="tx1"/>
          </a:solidFill>
          <a:latin typeface="Times New Roman" pitchFamily="18" charset="0"/>
          <a:ea typeface="+mn-ea"/>
          <a:cs typeface="Times New Roman" pitchFamily="18"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Swis721 BT" pitchFamily="34" charset="0"/>
          <a:ea typeface="+mn-ea"/>
          <a:cs typeface="Times New Roman" pitchFamily="18" charset="0"/>
        </a:defRPr>
      </a:lvl2pPr>
      <a:lvl3pPr marL="1143000" indent="-228600" algn="l" rtl="0" eaLnBrk="0" fontAlgn="base" hangingPunct="0">
        <a:spcBef>
          <a:spcPct val="20000"/>
        </a:spcBef>
        <a:spcAft>
          <a:spcPct val="0"/>
        </a:spcAft>
        <a:buFont typeface="Arial" pitchFamily="34" charset="0"/>
        <a:buChar char="•"/>
        <a:defRPr sz="1600" kern="1200">
          <a:solidFill>
            <a:schemeClr val="tx1"/>
          </a:solidFill>
          <a:latin typeface="Swis721 BT" pitchFamily="34" charset="0"/>
          <a:ea typeface="+mn-ea"/>
          <a:cs typeface="Times New Roman" pitchFamily="18" charset="0"/>
        </a:defRPr>
      </a:lvl3pPr>
      <a:lvl4pPr marL="1600200" indent="-228600" algn="l" rtl="0" eaLnBrk="0" fontAlgn="base" hangingPunct="0">
        <a:spcBef>
          <a:spcPct val="20000"/>
        </a:spcBef>
        <a:spcAft>
          <a:spcPct val="0"/>
        </a:spcAft>
        <a:buFont typeface="Arial" pitchFamily="34" charset="0"/>
        <a:buChar char="–"/>
        <a:defRPr sz="1400" kern="1200">
          <a:solidFill>
            <a:schemeClr val="tx1"/>
          </a:solidFill>
          <a:latin typeface="Swis721 BT" pitchFamily="34" charset="0"/>
          <a:ea typeface="+mn-ea"/>
          <a:cs typeface="Times New Roman" pitchFamily="18" charset="0"/>
        </a:defRPr>
      </a:lvl4pPr>
      <a:lvl5pPr marL="2057400" indent="-228600" algn="l" rtl="0" eaLnBrk="0" fontAlgn="base" hangingPunct="0">
        <a:spcBef>
          <a:spcPct val="20000"/>
        </a:spcBef>
        <a:spcAft>
          <a:spcPct val="0"/>
        </a:spcAft>
        <a:buFont typeface="Arial" pitchFamily="34" charset="0"/>
        <a:buChar char="»"/>
        <a:defRPr sz="1200" kern="1200">
          <a:solidFill>
            <a:schemeClr val="tx1"/>
          </a:solidFill>
          <a:latin typeface="Swis721 BT" pitchFamily="34"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4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image" Target="../media/image69.emf"/><Relationship Id="rId1" Type="http://schemas.openxmlformats.org/officeDocument/2006/relationships/slideLayout" Target="../slideLayouts/slideLayout2.xml"/><Relationship Id="rId5" Type="http://schemas.openxmlformats.org/officeDocument/2006/relationships/image" Target="../media/image72.emf"/><Relationship Id="rId4" Type="http://schemas.openxmlformats.org/officeDocument/2006/relationships/image" Target="../media/image71.emf"/></Relationships>
</file>

<file path=ppt/slides/_rels/slide7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0.xml"/></Relationships>
</file>

<file path=ppt/slides/_rels/slide8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Introduction and Summary</a:t>
            </a:r>
          </a:p>
        </p:txBody>
      </p:sp>
      <p:sp>
        <p:nvSpPr>
          <p:cNvPr id="8195" name="Content Placeholder 2"/>
          <p:cNvSpPr>
            <a:spLocks noGrp="1"/>
          </p:cNvSpPr>
          <p:nvPr>
            <p:ph idx="1"/>
          </p:nvPr>
        </p:nvSpPr>
        <p:spPr/>
        <p:txBody>
          <a:bodyPr/>
          <a:lstStyle/>
          <a:p>
            <a:r>
              <a:rPr lang="en-US" sz="2000" dirty="0" smtClean="0"/>
              <a:t>We provide our solution to the Solvency II one-year risk horizon, SCR, Technical Provisions (TP) (Fair Value Liabilities), Market Value Margins (Risk Margins) for the aggregate of long tail LOBs</a:t>
            </a:r>
          </a:p>
          <a:p>
            <a:r>
              <a:rPr lang="en-US" sz="2000" dirty="0" smtClean="0"/>
              <a:t>The solution is non-recursive, non-circular, tractable and satisfies all the directives (requirements)</a:t>
            </a:r>
          </a:p>
          <a:p>
            <a:r>
              <a:rPr lang="en-US" sz="2000" dirty="0" smtClean="0"/>
              <a:t>IFRS4 requirements in respect of fungibility and ring-fencing is discussed</a:t>
            </a:r>
          </a:p>
          <a:p>
            <a:r>
              <a:rPr lang="en-US" sz="2000" dirty="0" smtClean="0"/>
              <a:t>Three types of correlations between LOBs</a:t>
            </a:r>
          </a:p>
          <a:p>
            <a:r>
              <a:rPr lang="en-US" sz="2000" dirty="0" smtClean="0"/>
              <a:t>How do we know if two LOBs have the same economic drivers?</a:t>
            </a:r>
          </a:p>
          <a:p>
            <a:r>
              <a:rPr lang="en-US" sz="2000" dirty="0" smtClean="0"/>
              <a:t>Is the economic inflation a principal driver of long tail liability calendar year trends?</a:t>
            </a:r>
          </a:p>
        </p:txBody>
      </p:sp>
      <p:sp>
        <p:nvSpPr>
          <p:cNvPr id="4" name="Slide Number Placeholder 3"/>
          <p:cNvSpPr>
            <a:spLocks noGrp="1"/>
          </p:cNvSpPr>
          <p:nvPr>
            <p:ph type="sldNum" sz="quarter" idx="10"/>
          </p:nvPr>
        </p:nvSpPr>
        <p:spPr/>
        <p:txBody>
          <a:bodyPr/>
          <a:lstStyle/>
          <a:p>
            <a:pPr>
              <a:defRPr/>
            </a:pPr>
            <a:fld id="{6AF07B54-5A8C-48EF-9EAE-C1BAC3052A81}" type="slidenum">
              <a:rPr lang="en-US"/>
              <a:pPr>
                <a:defRPr/>
              </a:pPr>
              <a:t>0</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9183" y="1008063"/>
            <a:ext cx="8915400" cy="5064456"/>
          </a:xfrm>
        </p:spPr>
        <p:txBody>
          <a:bodyPr/>
          <a:lstStyle/>
          <a:p>
            <a:pPr>
              <a:spcBef>
                <a:spcPts val="0"/>
              </a:spcBef>
              <a:buFont typeface="Arial" pitchFamily="34" charset="0"/>
              <a:buNone/>
              <a:defRPr/>
            </a:pPr>
            <a:endParaRPr lang="en-AU" sz="800" b="1" dirty="0" smtClean="0"/>
          </a:p>
          <a:p>
            <a:pPr>
              <a:spcBef>
                <a:spcPts val="0"/>
              </a:spcBef>
              <a:buFont typeface="Arial" pitchFamily="34" charset="0"/>
              <a:buNone/>
              <a:defRPr/>
            </a:pPr>
            <a:endParaRPr lang="en-AU" sz="1800" dirty="0" smtClean="0"/>
          </a:p>
        </p:txBody>
      </p:sp>
      <p:sp>
        <p:nvSpPr>
          <p:cNvPr id="19461" name="Title 2"/>
          <p:cNvSpPr>
            <a:spLocks noGrp="1"/>
          </p:cNvSpPr>
          <p:nvPr>
            <p:ph type="title"/>
          </p:nvPr>
        </p:nvSpPr>
        <p:spPr bwMode="auto">
          <a:xfrm>
            <a:off x="0" y="539753"/>
            <a:ext cx="6731400" cy="468313"/>
          </a:xfrm>
          <a:ln>
            <a:solidFill>
              <a:srgbClr val="BFBFBF"/>
            </a:solidFill>
            <a:miter lim="800000"/>
            <a:headEnd/>
            <a:tailEnd/>
          </a:ln>
        </p:spPr>
        <p:txBody>
          <a:bodyPr wrap="square" numCol="1" anchorCtr="0" compatLnSpc="1">
            <a:prstTxWarp prst="textNoShape">
              <a:avLst/>
            </a:prstTxWarp>
          </a:bodyPr>
          <a:lstStyle/>
          <a:p>
            <a:r>
              <a:rPr lang="en-AU" sz="2400" dirty="0" smtClean="0"/>
              <a:t>Risk Capital: VaRs and T-</a:t>
            </a:r>
            <a:r>
              <a:rPr lang="en-AU" sz="2400" dirty="0" err="1" smtClean="0"/>
              <a:t>VaRs</a:t>
            </a:r>
            <a:r>
              <a:rPr lang="en-AU" sz="2400" dirty="0" smtClean="0"/>
              <a:t> (3)</a:t>
            </a:r>
          </a:p>
        </p:txBody>
      </p:sp>
      <p:pic>
        <p:nvPicPr>
          <p:cNvPr id="9" name="Picture 8" descr="Npercentiles0.bmp"/>
          <p:cNvPicPr>
            <a:picLocks noChangeAspect="1"/>
          </p:cNvPicPr>
          <p:nvPr/>
        </p:nvPicPr>
        <p:blipFill>
          <a:blip r:embed="rId2" cstate="print"/>
          <a:stretch>
            <a:fillRect/>
          </a:stretch>
        </p:blipFill>
        <p:spPr>
          <a:xfrm>
            <a:off x="1934745" y="1214425"/>
            <a:ext cx="5061358" cy="3121697"/>
          </a:xfrm>
          <a:prstGeom prst="rect">
            <a:avLst/>
          </a:prstGeom>
        </p:spPr>
      </p:pic>
      <p:sp>
        <p:nvSpPr>
          <p:cNvPr id="10" name="TextBox 9"/>
          <p:cNvSpPr txBox="1"/>
          <p:nvPr/>
        </p:nvSpPr>
        <p:spPr>
          <a:xfrm>
            <a:off x="1934746" y="4331293"/>
            <a:ext cx="5262599" cy="338554"/>
          </a:xfrm>
          <a:prstGeom prst="rect">
            <a:avLst/>
          </a:prstGeom>
          <a:noFill/>
        </p:spPr>
        <p:txBody>
          <a:bodyPr wrap="square" rtlCol="0">
            <a:spAutoFit/>
          </a:bodyPr>
          <a:lstStyle/>
          <a:p>
            <a:r>
              <a:rPr lang="en-AU" sz="1600" dirty="0" smtClean="0">
                <a:solidFill>
                  <a:prstClr val="black"/>
                </a:solidFill>
                <a:latin typeface="Arial" pitchFamily="34" charset="0"/>
              </a:rPr>
              <a:t>10M                                                                100M</a:t>
            </a:r>
            <a:endParaRPr lang="en-AU" sz="1600" dirty="0">
              <a:solidFill>
                <a:prstClr val="black"/>
              </a:solidFill>
              <a:latin typeface="Arial" pitchFamily="34" charset="0"/>
            </a:endParaRPr>
          </a:p>
        </p:txBody>
      </p:sp>
      <p:pic>
        <p:nvPicPr>
          <p:cNvPr id="7170" name="Picture 2"/>
          <p:cNvPicPr>
            <a:picLocks noChangeAspect="1" noChangeArrowheads="1"/>
          </p:cNvPicPr>
          <p:nvPr/>
        </p:nvPicPr>
        <p:blipFill>
          <a:blip r:embed="rId3" cstate="print"/>
          <a:srcRect/>
          <a:stretch>
            <a:fillRect/>
          </a:stretch>
        </p:blipFill>
        <p:spPr bwMode="auto">
          <a:xfrm>
            <a:off x="1934744" y="1214425"/>
            <a:ext cx="5061358" cy="3121697"/>
          </a:xfrm>
          <a:prstGeom prst="rect">
            <a:avLst/>
          </a:prstGeom>
          <a:noFill/>
          <a:ln w="9525">
            <a:noFill/>
            <a:miter lim="800000"/>
            <a:headEnd/>
            <a:tailEnd/>
          </a:ln>
          <a:effectLst/>
        </p:spPr>
      </p:pic>
      <p:sp>
        <p:nvSpPr>
          <p:cNvPr id="8" name="TextBox 7"/>
          <p:cNvSpPr txBox="1"/>
          <p:nvPr/>
        </p:nvSpPr>
        <p:spPr>
          <a:xfrm>
            <a:off x="773877" y="4857760"/>
            <a:ext cx="8358246" cy="923330"/>
          </a:xfrm>
          <a:prstGeom prst="rect">
            <a:avLst/>
          </a:prstGeom>
          <a:noFill/>
        </p:spPr>
        <p:txBody>
          <a:bodyPr wrap="square" rtlCol="0">
            <a:spAutoFit/>
          </a:bodyPr>
          <a:lstStyle/>
          <a:p>
            <a:pPr algn="just"/>
            <a:r>
              <a:rPr lang="en-AU" dirty="0" smtClean="0">
                <a:solidFill>
                  <a:prstClr val="black"/>
                </a:solidFill>
                <a:latin typeface="Times New Roman" pitchFamily="18" charset="0"/>
                <a:cs typeface="Times New Roman" pitchFamily="18" charset="0"/>
              </a:rPr>
              <a:t>In this example the mean is at the 59</a:t>
            </a:r>
            <a:r>
              <a:rPr lang="en-AU" baseline="30000" dirty="0" smtClean="0">
                <a:solidFill>
                  <a:prstClr val="black"/>
                </a:solidFill>
                <a:latin typeface="Times New Roman" pitchFamily="18" charset="0"/>
                <a:cs typeface="Times New Roman" pitchFamily="18" charset="0"/>
              </a:rPr>
              <a:t>th</a:t>
            </a:r>
            <a:r>
              <a:rPr lang="en-AU" dirty="0" smtClean="0">
                <a:solidFill>
                  <a:prstClr val="black"/>
                </a:solidFill>
                <a:latin typeface="Times New Roman" pitchFamily="18" charset="0"/>
                <a:cs typeface="Times New Roman" pitchFamily="18" charset="0"/>
              </a:rPr>
              <a:t> percentile. That means that there is a 41% chance that the losses will come in above the mean. Since the right tail of the distribution is long, the loss may be much higher than the mean.</a:t>
            </a:r>
            <a:endParaRPr lang="en-AU" dirty="0">
              <a:solidFill>
                <a:prstClr val="black"/>
              </a:solidFill>
              <a:latin typeface="Times New Roman" pitchFamily="18" charset="0"/>
              <a:cs typeface="Times New Roman" pitchFamily="18" charset="0"/>
            </a:endParaRPr>
          </a:p>
        </p:txBody>
      </p:sp>
      <p:sp>
        <p:nvSpPr>
          <p:cNvPr id="11" name="TextBox 10"/>
          <p:cNvSpPr txBox="1"/>
          <p:nvPr/>
        </p:nvSpPr>
        <p:spPr>
          <a:xfrm>
            <a:off x="7352126" y="1571614"/>
            <a:ext cx="1779997" cy="646331"/>
          </a:xfrm>
          <a:prstGeom prst="rect">
            <a:avLst/>
          </a:prstGeom>
          <a:noFill/>
        </p:spPr>
        <p:txBody>
          <a:bodyPr wrap="square" rtlCol="0">
            <a:spAutoFit/>
          </a:bodyPr>
          <a:lstStyle/>
          <a:p>
            <a:r>
              <a:rPr lang="en-AU" dirty="0" smtClean="0">
                <a:solidFill>
                  <a:prstClr val="black"/>
                </a:solidFill>
                <a:latin typeface="Times New Roman" pitchFamily="18" charset="0"/>
                <a:cs typeface="Times New Roman" pitchFamily="18" charset="0"/>
              </a:rPr>
              <a:t>Mean = 40M</a:t>
            </a:r>
          </a:p>
          <a:p>
            <a:r>
              <a:rPr lang="en-AU" dirty="0" smtClean="0">
                <a:solidFill>
                  <a:prstClr val="black"/>
                </a:solidFill>
                <a:latin typeface="Times New Roman" pitchFamily="18" charset="0"/>
                <a:cs typeface="Times New Roman" pitchFamily="18" charset="0"/>
              </a:rPr>
              <a:t>Median = 37M</a:t>
            </a:r>
            <a:endParaRPr lang="en-AU"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36816308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9183" y="1008063"/>
            <a:ext cx="8915400" cy="5064456"/>
          </a:xfrm>
        </p:spPr>
        <p:txBody>
          <a:bodyPr/>
          <a:lstStyle/>
          <a:p>
            <a:pPr>
              <a:spcBef>
                <a:spcPts val="0"/>
              </a:spcBef>
              <a:buFont typeface="Arial" pitchFamily="34" charset="0"/>
              <a:buNone/>
              <a:defRPr/>
            </a:pPr>
            <a:endParaRPr lang="en-AU" sz="800" b="1" dirty="0" smtClean="0"/>
          </a:p>
          <a:p>
            <a:pPr>
              <a:spcBef>
                <a:spcPts val="0"/>
              </a:spcBef>
              <a:buFont typeface="Arial" pitchFamily="34" charset="0"/>
              <a:buNone/>
              <a:defRPr/>
            </a:pPr>
            <a:endParaRPr lang="en-AU" sz="1800" dirty="0" smtClean="0"/>
          </a:p>
        </p:txBody>
      </p:sp>
      <p:sp>
        <p:nvSpPr>
          <p:cNvPr id="19461" name="Title 2"/>
          <p:cNvSpPr>
            <a:spLocks noGrp="1"/>
          </p:cNvSpPr>
          <p:nvPr>
            <p:ph type="title"/>
          </p:nvPr>
        </p:nvSpPr>
        <p:spPr bwMode="auto">
          <a:xfrm>
            <a:off x="0" y="539753"/>
            <a:ext cx="6731400" cy="468313"/>
          </a:xfrm>
          <a:ln>
            <a:solidFill>
              <a:srgbClr val="BFBFBF"/>
            </a:solidFill>
            <a:miter lim="800000"/>
            <a:headEnd/>
            <a:tailEnd/>
          </a:ln>
        </p:spPr>
        <p:txBody>
          <a:bodyPr wrap="square" numCol="1" anchorCtr="0" compatLnSpc="1">
            <a:prstTxWarp prst="textNoShape">
              <a:avLst/>
            </a:prstTxWarp>
          </a:bodyPr>
          <a:lstStyle/>
          <a:p>
            <a:r>
              <a:rPr lang="en-AU" sz="2400" dirty="0" smtClean="0"/>
              <a:t>Risk Capital: VaRs and T-</a:t>
            </a:r>
            <a:r>
              <a:rPr lang="en-AU" sz="2400" dirty="0" err="1" smtClean="0"/>
              <a:t>VaRs</a:t>
            </a:r>
            <a:r>
              <a:rPr lang="en-AU" sz="2400" dirty="0" smtClean="0"/>
              <a:t> (4)</a:t>
            </a:r>
          </a:p>
        </p:txBody>
      </p:sp>
      <p:pic>
        <p:nvPicPr>
          <p:cNvPr id="9" name="Picture 8" descr="Npercentiles0.bmp"/>
          <p:cNvPicPr>
            <a:picLocks noChangeAspect="1"/>
          </p:cNvPicPr>
          <p:nvPr/>
        </p:nvPicPr>
        <p:blipFill>
          <a:blip r:embed="rId2" cstate="print"/>
          <a:stretch>
            <a:fillRect/>
          </a:stretch>
        </p:blipFill>
        <p:spPr>
          <a:xfrm>
            <a:off x="1934745" y="1214425"/>
            <a:ext cx="5061358" cy="3121697"/>
          </a:xfrm>
          <a:prstGeom prst="rect">
            <a:avLst/>
          </a:prstGeom>
        </p:spPr>
      </p:pic>
      <p:sp>
        <p:nvSpPr>
          <p:cNvPr id="10" name="TextBox 9"/>
          <p:cNvSpPr txBox="1"/>
          <p:nvPr/>
        </p:nvSpPr>
        <p:spPr>
          <a:xfrm>
            <a:off x="1934746" y="4331293"/>
            <a:ext cx="5262599" cy="338554"/>
          </a:xfrm>
          <a:prstGeom prst="rect">
            <a:avLst/>
          </a:prstGeom>
          <a:noFill/>
        </p:spPr>
        <p:txBody>
          <a:bodyPr wrap="square" rtlCol="0">
            <a:spAutoFit/>
          </a:bodyPr>
          <a:lstStyle/>
          <a:p>
            <a:r>
              <a:rPr lang="en-AU" sz="1600" dirty="0" smtClean="0">
                <a:solidFill>
                  <a:prstClr val="black"/>
                </a:solidFill>
                <a:latin typeface="Arial" pitchFamily="34" charset="0"/>
              </a:rPr>
              <a:t>10M                                                                100M</a:t>
            </a:r>
            <a:endParaRPr lang="en-AU" sz="1600" dirty="0">
              <a:solidFill>
                <a:prstClr val="black"/>
              </a:solidFill>
              <a:latin typeface="Arial" pitchFamily="34" charset="0"/>
            </a:endParaRPr>
          </a:p>
        </p:txBody>
      </p:sp>
      <p:pic>
        <p:nvPicPr>
          <p:cNvPr id="8194" name="Picture 2"/>
          <p:cNvPicPr>
            <a:picLocks noChangeAspect="1" noChangeArrowheads="1"/>
          </p:cNvPicPr>
          <p:nvPr/>
        </p:nvPicPr>
        <p:blipFill>
          <a:blip r:embed="rId3" cstate="print"/>
          <a:srcRect/>
          <a:stretch>
            <a:fillRect/>
          </a:stretch>
        </p:blipFill>
        <p:spPr bwMode="auto">
          <a:xfrm>
            <a:off x="1934746" y="1214425"/>
            <a:ext cx="5053533" cy="3116871"/>
          </a:xfrm>
          <a:prstGeom prst="rect">
            <a:avLst/>
          </a:prstGeom>
          <a:noFill/>
          <a:ln w="9525">
            <a:noFill/>
            <a:miter lim="800000"/>
            <a:headEnd/>
            <a:tailEnd/>
          </a:ln>
          <a:effectLst/>
        </p:spPr>
      </p:pic>
      <p:sp>
        <p:nvSpPr>
          <p:cNvPr id="8" name="TextBox 7"/>
          <p:cNvSpPr txBox="1"/>
          <p:nvPr/>
        </p:nvSpPr>
        <p:spPr>
          <a:xfrm>
            <a:off x="696486" y="4669850"/>
            <a:ext cx="8358246" cy="1200329"/>
          </a:xfrm>
          <a:prstGeom prst="rect">
            <a:avLst/>
          </a:prstGeom>
          <a:noFill/>
        </p:spPr>
        <p:txBody>
          <a:bodyPr wrap="square" rtlCol="0">
            <a:spAutoFit/>
          </a:bodyPr>
          <a:lstStyle/>
          <a:p>
            <a:pPr algn="just"/>
            <a:r>
              <a:rPr lang="en-AU" dirty="0" smtClean="0">
                <a:solidFill>
                  <a:prstClr val="black"/>
                </a:solidFill>
                <a:latin typeface="Times New Roman" pitchFamily="18" charset="0"/>
                <a:cs typeface="Times New Roman" pitchFamily="18" charset="0"/>
              </a:rPr>
              <a:t>A risk measure is a measure of expected variability, and this is usually taken to be the Standard Deviation. However for a skewed, non-normal distribution it is not clear what we are measuring. In this example the Mean + 2SD is exceeded more than 4% of the time. (For the Normal distribution this percentage is 2.5%.) </a:t>
            </a:r>
            <a:endParaRPr lang="en-AU" dirty="0">
              <a:solidFill>
                <a:prstClr val="black"/>
              </a:solidFill>
              <a:latin typeface="Times New Roman" pitchFamily="18" charset="0"/>
              <a:cs typeface="Times New Roman" pitchFamily="18" charset="0"/>
            </a:endParaRPr>
          </a:p>
        </p:txBody>
      </p:sp>
      <p:sp>
        <p:nvSpPr>
          <p:cNvPr id="12" name="TextBox 11"/>
          <p:cNvSpPr txBox="1"/>
          <p:nvPr/>
        </p:nvSpPr>
        <p:spPr>
          <a:xfrm>
            <a:off x="6996103" y="1399091"/>
            <a:ext cx="2388480" cy="2031325"/>
          </a:xfrm>
          <a:prstGeom prst="rect">
            <a:avLst/>
          </a:prstGeom>
          <a:noFill/>
        </p:spPr>
        <p:txBody>
          <a:bodyPr wrap="square" rtlCol="0">
            <a:spAutoFit/>
          </a:bodyPr>
          <a:lstStyle/>
          <a:p>
            <a:r>
              <a:rPr lang="en-AU" dirty="0" smtClean="0">
                <a:solidFill>
                  <a:prstClr val="black"/>
                </a:solidFill>
                <a:latin typeface="Arial" pitchFamily="34" charset="0"/>
              </a:rPr>
              <a:t>SD = 13.16M</a:t>
            </a:r>
          </a:p>
          <a:p>
            <a:endParaRPr lang="en-AU" dirty="0" smtClean="0">
              <a:solidFill>
                <a:prstClr val="black"/>
              </a:solidFill>
              <a:latin typeface="Arial" pitchFamily="34" charset="0"/>
            </a:endParaRPr>
          </a:p>
          <a:p>
            <a:r>
              <a:rPr lang="en-AU" dirty="0" err="1" smtClean="0">
                <a:solidFill>
                  <a:prstClr val="black"/>
                </a:solidFill>
                <a:latin typeface="Arial" pitchFamily="34" charset="0"/>
              </a:rPr>
              <a:t>Mean+SD</a:t>
            </a:r>
            <a:r>
              <a:rPr lang="en-AU" dirty="0" smtClean="0">
                <a:solidFill>
                  <a:prstClr val="black"/>
                </a:solidFill>
                <a:latin typeface="Arial" pitchFamily="34" charset="0"/>
              </a:rPr>
              <a:t> = </a:t>
            </a:r>
          </a:p>
          <a:p>
            <a:r>
              <a:rPr lang="en-AU" dirty="0" smtClean="0">
                <a:solidFill>
                  <a:prstClr val="black"/>
                </a:solidFill>
                <a:latin typeface="Arial" pitchFamily="34" charset="0"/>
              </a:rPr>
              <a:t>86.5</a:t>
            </a:r>
            <a:r>
              <a:rPr lang="en-AU" baseline="30000" dirty="0" smtClean="0">
                <a:solidFill>
                  <a:prstClr val="black"/>
                </a:solidFill>
                <a:latin typeface="Arial" pitchFamily="34" charset="0"/>
              </a:rPr>
              <a:t>th</a:t>
            </a:r>
            <a:r>
              <a:rPr lang="en-AU" dirty="0" smtClean="0">
                <a:solidFill>
                  <a:prstClr val="black"/>
                </a:solidFill>
                <a:latin typeface="Arial" pitchFamily="34" charset="0"/>
              </a:rPr>
              <a:t> percentile</a:t>
            </a:r>
          </a:p>
          <a:p>
            <a:endParaRPr lang="en-AU" dirty="0" smtClean="0">
              <a:solidFill>
                <a:prstClr val="black"/>
              </a:solidFill>
              <a:latin typeface="Arial" pitchFamily="34" charset="0"/>
            </a:endParaRPr>
          </a:p>
          <a:p>
            <a:r>
              <a:rPr lang="en-AU" dirty="0" smtClean="0">
                <a:solidFill>
                  <a:prstClr val="black"/>
                </a:solidFill>
                <a:latin typeface="Arial" pitchFamily="34" charset="0"/>
              </a:rPr>
              <a:t>Mean + 2SD = 95.8</a:t>
            </a:r>
            <a:r>
              <a:rPr lang="en-AU" baseline="30000" dirty="0" smtClean="0">
                <a:solidFill>
                  <a:prstClr val="black"/>
                </a:solidFill>
                <a:latin typeface="Arial" pitchFamily="34" charset="0"/>
              </a:rPr>
              <a:t>th</a:t>
            </a:r>
            <a:r>
              <a:rPr lang="en-AU" dirty="0" smtClean="0">
                <a:solidFill>
                  <a:prstClr val="black"/>
                </a:solidFill>
                <a:latin typeface="Arial" pitchFamily="34" charset="0"/>
              </a:rPr>
              <a:t> percentile</a:t>
            </a:r>
            <a:endParaRPr lang="en-AU" dirty="0">
              <a:solidFill>
                <a:prstClr val="black"/>
              </a:solidFill>
              <a:latin typeface="Arial" pitchFamily="34" charset="0"/>
            </a:endParaRPr>
          </a:p>
        </p:txBody>
      </p:sp>
    </p:spTree>
    <p:extLst>
      <p:ext uri="{BB962C8B-B14F-4D97-AF65-F5344CB8AC3E}">
        <p14:creationId xmlns:p14="http://schemas.microsoft.com/office/powerpoint/2010/main" val="33713109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9183" y="1008063"/>
            <a:ext cx="8915400" cy="5064456"/>
          </a:xfrm>
        </p:spPr>
        <p:txBody>
          <a:bodyPr/>
          <a:lstStyle/>
          <a:p>
            <a:pPr>
              <a:spcBef>
                <a:spcPts val="0"/>
              </a:spcBef>
              <a:buFont typeface="Arial" pitchFamily="34" charset="0"/>
              <a:buNone/>
              <a:defRPr/>
            </a:pPr>
            <a:endParaRPr lang="en-AU" sz="800" b="1" dirty="0" smtClean="0"/>
          </a:p>
          <a:p>
            <a:pPr>
              <a:spcBef>
                <a:spcPts val="0"/>
              </a:spcBef>
              <a:buFont typeface="Arial" pitchFamily="34" charset="0"/>
              <a:buNone/>
              <a:defRPr/>
            </a:pPr>
            <a:endParaRPr lang="en-AU" sz="1800" dirty="0" smtClean="0"/>
          </a:p>
        </p:txBody>
      </p:sp>
      <p:sp>
        <p:nvSpPr>
          <p:cNvPr id="19461" name="Title 2"/>
          <p:cNvSpPr>
            <a:spLocks noGrp="1"/>
          </p:cNvSpPr>
          <p:nvPr>
            <p:ph type="title"/>
          </p:nvPr>
        </p:nvSpPr>
        <p:spPr bwMode="auto">
          <a:xfrm>
            <a:off x="0" y="539753"/>
            <a:ext cx="6731400" cy="468313"/>
          </a:xfrm>
          <a:ln>
            <a:solidFill>
              <a:srgbClr val="BFBFBF"/>
            </a:solidFill>
            <a:miter lim="800000"/>
            <a:headEnd/>
            <a:tailEnd/>
          </a:ln>
        </p:spPr>
        <p:txBody>
          <a:bodyPr wrap="square" numCol="1" anchorCtr="0" compatLnSpc="1">
            <a:prstTxWarp prst="textNoShape">
              <a:avLst/>
            </a:prstTxWarp>
          </a:bodyPr>
          <a:lstStyle/>
          <a:p>
            <a:r>
              <a:rPr lang="en-AU" sz="2400" dirty="0" smtClean="0"/>
              <a:t>Risk Capital: VaRs and T-</a:t>
            </a:r>
            <a:r>
              <a:rPr lang="en-AU" sz="2400" dirty="0" err="1" smtClean="0"/>
              <a:t>VaRs</a:t>
            </a:r>
            <a:r>
              <a:rPr lang="en-AU" sz="2400" dirty="0" smtClean="0"/>
              <a:t> (5)</a:t>
            </a:r>
          </a:p>
        </p:txBody>
      </p:sp>
      <p:pic>
        <p:nvPicPr>
          <p:cNvPr id="9" name="Picture 8" descr="Npercentiles0.bmp"/>
          <p:cNvPicPr>
            <a:picLocks noChangeAspect="1"/>
          </p:cNvPicPr>
          <p:nvPr/>
        </p:nvPicPr>
        <p:blipFill>
          <a:blip r:embed="rId2" cstate="print"/>
          <a:stretch>
            <a:fillRect/>
          </a:stretch>
        </p:blipFill>
        <p:spPr>
          <a:xfrm>
            <a:off x="1934745" y="1214425"/>
            <a:ext cx="5061358" cy="3121697"/>
          </a:xfrm>
          <a:prstGeom prst="rect">
            <a:avLst/>
          </a:prstGeom>
        </p:spPr>
      </p:pic>
      <p:sp>
        <p:nvSpPr>
          <p:cNvPr id="10" name="TextBox 9"/>
          <p:cNvSpPr txBox="1"/>
          <p:nvPr/>
        </p:nvSpPr>
        <p:spPr>
          <a:xfrm>
            <a:off x="1934746" y="4331293"/>
            <a:ext cx="5262599" cy="338554"/>
          </a:xfrm>
          <a:prstGeom prst="rect">
            <a:avLst/>
          </a:prstGeom>
          <a:noFill/>
        </p:spPr>
        <p:txBody>
          <a:bodyPr wrap="square" rtlCol="0">
            <a:spAutoFit/>
          </a:bodyPr>
          <a:lstStyle/>
          <a:p>
            <a:r>
              <a:rPr lang="en-AU" sz="1600" dirty="0" smtClean="0">
                <a:solidFill>
                  <a:prstClr val="black"/>
                </a:solidFill>
                <a:latin typeface="Arial" pitchFamily="34" charset="0"/>
              </a:rPr>
              <a:t>10M                                                                100M</a:t>
            </a:r>
            <a:endParaRPr lang="en-AU" sz="1600" dirty="0">
              <a:solidFill>
                <a:prstClr val="black"/>
              </a:solidFill>
              <a:latin typeface="Arial" pitchFamily="34" charset="0"/>
            </a:endParaRPr>
          </a:p>
        </p:txBody>
      </p:sp>
      <p:pic>
        <p:nvPicPr>
          <p:cNvPr id="9218" name="Picture 2"/>
          <p:cNvPicPr>
            <a:picLocks noChangeAspect="1" noChangeArrowheads="1"/>
          </p:cNvPicPr>
          <p:nvPr/>
        </p:nvPicPr>
        <p:blipFill>
          <a:blip r:embed="rId3" cstate="print"/>
          <a:srcRect/>
          <a:stretch>
            <a:fillRect/>
          </a:stretch>
        </p:blipFill>
        <p:spPr bwMode="auto">
          <a:xfrm>
            <a:off x="1934744" y="1214425"/>
            <a:ext cx="5061358" cy="3121697"/>
          </a:xfrm>
          <a:prstGeom prst="rect">
            <a:avLst/>
          </a:prstGeom>
          <a:noFill/>
          <a:ln w="9525">
            <a:noFill/>
            <a:miter lim="800000"/>
            <a:headEnd/>
            <a:tailEnd/>
          </a:ln>
          <a:effectLst/>
        </p:spPr>
      </p:pic>
      <p:sp>
        <p:nvSpPr>
          <p:cNvPr id="8" name="TextBox 7"/>
          <p:cNvSpPr txBox="1"/>
          <p:nvPr/>
        </p:nvSpPr>
        <p:spPr>
          <a:xfrm>
            <a:off x="619094" y="4786324"/>
            <a:ext cx="8590420" cy="1077218"/>
          </a:xfrm>
          <a:prstGeom prst="rect">
            <a:avLst/>
          </a:prstGeom>
          <a:noFill/>
        </p:spPr>
        <p:txBody>
          <a:bodyPr wrap="square" rtlCol="0">
            <a:spAutoFit/>
          </a:bodyPr>
          <a:lstStyle/>
          <a:p>
            <a:pPr algn="just"/>
            <a:r>
              <a:rPr lang="en-AU" sz="1600" dirty="0" smtClean="0">
                <a:solidFill>
                  <a:prstClr val="black"/>
                </a:solidFill>
                <a:latin typeface="Times New Roman" pitchFamily="18" charset="0"/>
                <a:cs typeface="Times New Roman" pitchFamily="18" charset="0"/>
              </a:rPr>
              <a:t>The percentiles of the distribution provide a measure of risk that is uniform, in that it has the same practical meaning for any distribution. The Value at Risk (VaR) codifies this concept. The VaR at 99% is the amount by which the 99</a:t>
            </a:r>
            <a:r>
              <a:rPr lang="en-AU" sz="1600" baseline="30000" dirty="0" smtClean="0">
                <a:solidFill>
                  <a:prstClr val="black"/>
                </a:solidFill>
                <a:latin typeface="Times New Roman" pitchFamily="18" charset="0"/>
                <a:cs typeface="Times New Roman" pitchFamily="18" charset="0"/>
              </a:rPr>
              <a:t>th</a:t>
            </a:r>
            <a:r>
              <a:rPr lang="en-AU" sz="1600" dirty="0" smtClean="0">
                <a:solidFill>
                  <a:prstClr val="black"/>
                </a:solidFill>
                <a:latin typeface="Times New Roman" pitchFamily="18" charset="0"/>
                <a:cs typeface="Times New Roman" pitchFamily="18" charset="0"/>
              </a:rPr>
              <a:t> percentile exceeds the reserve (reserve = best estimate is usually equal to the mean) and corresponds to the minimum amount lost if this quantile was reached.</a:t>
            </a:r>
            <a:endParaRPr lang="en-AU" sz="1600" dirty="0">
              <a:solidFill>
                <a:prstClr val="black"/>
              </a:solidFill>
              <a:latin typeface="Times New Roman" pitchFamily="18" charset="0"/>
              <a:cs typeface="Times New Roman" pitchFamily="18" charset="0"/>
            </a:endParaRPr>
          </a:p>
        </p:txBody>
      </p:sp>
      <p:sp>
        <p:nvSpPr>
          <p:cNvPr id="11" name="TextBox 10"/>
          <p:cNvSpPr txBox="1"/>
          <p:nvPr/>
        </p:nvSpPr>
        <p:spPr>
          <a:xfrm>
            <a:off x="7197345" y="1571612"/>
            <a:ext cx="2187239" cy="1477328"/>
          </a:xfrm>
          <a:prstGeom prst="rect">
            <a:avLst/>
          </a:prstGeom>
          <a:noFill/>
        </p:spPr>
        <p:txBody>
          <a:bodyPr wrap="square" rtlCol="0">
            <a:spAutoFit/>
          </a:bodyPr>
          <a:lstStyle/>
          <a:p>
            <a:r>
              <a:rPr lang="en-AU" dirty="0" smtClean="0">
                <a:solidFill>
                  <a:prstClr val="black"/>
                </a:solidFill>
                <a:latin typeface="Arial" pitchFamily="34" charset="0"/>
              </a:rPr>
              <a:t>99</a:t>
            </a:r>
            <a:r>
              <a:rPr lang="en-AU" baseline="30000" dirty="0" smtClean="0">
                <a:solidFill>
                  <a:prstClr val="black"/>
                </a:solidFill>
                <a:latin typeface="Arial" pitchFamily="34" charset="0"/>
              </a:rPr>
              <a:t>th</a:t>
            </a:r>
            <a:r>
              <a:rPr lang="en-AU" dirty="0" smtClean="0">
                <a:solidFill>
                  <a:prstClr val="black"/>
                </a:solidFill>
                <a:latin typeface="Arial" pitchFamily="34" charset="0"/>
              </a:rPr>
              <a:t> percentile = 82.9M</a:t>
            </a:r>
          </a:p>
          <a:p>
            <a:endParaRPr lang="en-AU" dirty="0" smtClean="0">
              <a:solidFill>
                <a:prstClr val="black"/>
              </a:solidFill>
              <a:latin typeface="Arial" pitchFamily="34" charset="0"/>
            </a:endParaRPr>
          </a:p>
          <a:p>
            <a:r>
              <a:rPr lang="en-AU" dirty="0" smtClean="0">
                <a:solidFill>
                  <a:prstClr val="black"/>
                </a:solidFill>
                <a:latin typeface="Arial" pitchFamily="34" charset="0"/>
              </a:rPr>
              <a:t>99.5</a:t>
            </a:r>
            <a:r>
              <a:rPr lang="en-AU" baseline="30000" dirty="0" smtClean="0">
                <a:solidFill>
                  <a:prstClr val="black"/>
                </a:solidFill>
                <a:latin typeface="Arial" pitchFamily="34" charset="0"/>
              </a:rPr>
              <a:t>th</a:t>
            </a:r>
            <a:r>
              <a:rPr lang="en-AU" dirty="0" smtClean="0">
                <a:solidFill>
                  <a:prstClr val="black"/>
                </a:solidFill>
                <a:latin typeface="Arial" pitchFamily="34" charset="0"/>
              </a:rPr>
              <a:t> percentile = 90.1M </a:t>
            </a:r>
            <a:endParaRPr lang="en-AU" dirty="0">
              <a:solidFill>
                <a:prstClr val="black"/>
              </a:solidFill>
              <a:latin typeface="Arial" pitchFamily="34" charset="0"/>
            </a:endParaRPr>
          </a:p>
        </p:txBody>
      </p:sp>
    </p:spTree>
    <p:extLst>
      <p:ext uri="{BB962C8B-B14F-4D97-AF65-F5344CB8AC3E}">
        <p14:creationId xmlns:p14="http://schemas.microsoft.com/office/powerpoint/2010/main" val="21760794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9183" y="1008063"/>
            <a:ext cx="8915400" cy="5064456"/>
          </a:xfrm>
        </p:spPr>
        <p:txBody>
          <a:bodyPr/>
          <a:lstStyle/>
          <a:p>
            <a:pPr>
              <a:spcBef>
                <a:spcPts val="0"/>
              </a:spcBef>
              <a:buFont typeface="Arial" pitchFamily="34" charset="0"/>
              <a:buNone/>
              <a:defRPr/>
            </a:pPr>
            <a:endParaRPr lang="en-AU" sz="800" b="1" dirty="0" smtClean="0"/>
          </a:p>
          <a:p>
            <a:pPr>
              <a:spcBef>
                <a:spcPts val="0"/>
              </a:spcBef>
              <a:buFont typeface="Arial" pitchFamily="34" charset="0"/>
              <a:buNone/>
              <a:defRPr/>
            </a:pPr>
            <a:endParaRPr lang="en-AU" sz="1800" dirty="0" smtClean="0"/>
          </a:p>
        </p:txBody>
      </p:sp>
      <p:sp>
        <p:nvSpPr>
          <p:cNvPr id="19461" name="Title 2"/>
          <p:cNvSpPr>
            <a:spLocks noGrp="1"/>
          </p:cNvSpPr>
          <p:nvPr>
            <p:ph type="title"/>
          </p:nvPr>
        </p:nvSpPr>
        <p:spPr bwMode="auto">
          <a:xfrm>
            <a:off x="0" y="539753"/>
            <a:ext cx="6731400" cy="468313"/>
          </a:xfrm>
          <a:ln>
            <a:solidFill>
              <a:srgbClr val="BFBFBF"/>
            </a:solidFill>
            <a:miter lim="800000"/>
            <a:headEnd/>
            <a:tailEnd/>
          </a:ln>
        </p:spPr>
        <p:txBody>
          <a:bodyPr wrap="square" numCol="1" anchorCtr="0" compatLnSpc="1">
            <a:prstTxWarp prst="textNoShape">
              <a:avLst/>
            </a:prstTxWarp>
          </a:bodyPr>
          <a:lstStyle/>
          <a:p>
            <a:r>
              <a:rPr lang="en-AU" sz="2400" dirty="0" smtClean="0"/>
              <a:t>Risk Capital: </a:t>
            </a:r>
            <a:r>
              <a:rPr lang="en-AU" sz="2400" dirty="0" smtClean="0"/>
              <a:t>V@Rs </a:t>
            </a:r>
            <a:r>
              <a:rPr lang="en-AU" sz="2400" dirty="0" smtClean="0"/>
              <a:t>and </a:t>
            </a:r>
            <a:r>
              <a:rPr lang="en-AU" sz="2400" dirty="0" smtClean="0"/>
              <a:t>T-V@Rs </a:t>
            </a:r>
            <a:r>
              <a:rPr lang="en-AU" sz="2400" dirty="0" smtClean="0"/>
              <a:t>(6)</a:t>
            </a:r>
          </a:p>
        </p:txBody>
      </p:sp>
      <p:sp>
        <p:nvSpPr>
          <p:cNvPr id="10" name="TextBox 9"/>
          <p:cNvSpPr txBox="1"/>
          <p:nvPr/>
        </p:nvSpPr>
        <p:spPr>
          <a:xfrm>
            <a:off x="1934746" y="4331293"/>
            <a:ext cx="5262599" cy="338554"/>
          </a:xfrm>
          <a:prstGeom prst="rect">
            <a:avLst/>
          </a:prstGeom>
          <a:noFill/>
        </p:spPr>
        <p:txBody>
          <a:bodyPr wrap="square" rtlCol="0">
            <a:spAutoFit/>
          </a:bodyPr>
          <a:lstStyle/>
          <a:p>
            <a:r>
              <a:rPr lang="en-AU" sz="1600" dirty="0" smtClean="0">
                <a:solidFill>
                  <a:prstClr val="black"/>
                </a:solidFill>
                <a:latin typeface="Arial" pitchFamily="34" charset="0"/>
              </a:rPr>
              <a:t> 83M                                                              118M</a:t>
            </a:r>
            <a:endParaRPr lang="en-AU" sz="1600" dirty="0">
              <a:solidFill>
                <a:prstClr val="black"/>
              </a:solidFill>
              <a:latin typeface="Arial" pitchFamily="34" charset="0"/>
            </a:endParaRPr>
          </a:p>
        </p:txBody>
      </p:sp>
      <p:sp>
        <p:nvSpPr>
          <p:cNvPr id="8" name="TextBox 7"/>
          <p:cNvSpPr txBox="1"/>
          <p:nvPr/>
        </p:nvSpPr>
        <p:spPr>
          <a:xfrm>
            <a:off x="928659" y="4786322"/>
            <a:ext cx="8126073" cy="1077218"/>
          </a:xfrm>
          <a:prstGeom prst="rect">
            <a:avLst/>
          </a:prstGeom>
          <a:noFill/>
        </p:spPr>
        <p:txBody>
          <a:bodyPr wrap="square" rtlCol="0">
            <a:spAutoFit/>
          </a:bodyPr>
          <a:lstStyle/>
          <a:p>
            <a:r>
              <a:rPr lang="en-AU" sz="1600" dirty="0" smtClean="0">
                <a:solidFill>
                  <a:prstClr val="black"/>
                </a:solidFill>
                <a:latin typeface="Times New Roman" pitchFamily="18" charset="0"/>
                <a:cs typeface="Times New Roman" pitchFamily="18" charset="0"/>
              </a:rPr>
              <a:t>If we are thinking about the possibility of losses exceeding a high threshold such as the 99</a:t>
            </a:r>
            <a:r>
              <a:rPr lang="en-AU" sz="1600" baseline="30000" dirty="0" smtClean="0">
                <a:solidFill>
                  <a:prstClr val="black"/>
                </a:solidFill>
                <a:latin typeface="Times New Roman" pitchFamily="18" charset="0"/>
                <a:cs typeface="Times New Roman" pitchFamily="18" charset="0"/>
              </a:rPr>
              <a:t>th</a:t>
            </a:r>
            <a:r>
              <a:rPr lang="en-AU" sz="1600" dirty="0" smtClean="0">
                <a:solidFill>
                  <a:prstClr val="black"/>
                </a:solidFill>
                <a:latin typeface="Times New Roman" pitchFamily="18" charset="0"/>
                <a:cs typeface="Times New Roman" pitchFamily="18" charset="0"/>
              </a:rPr>
              <a:t> percentile then we need to look more closely at the tail of the distribution.  Arguably we should consider the mean loss </a:t>
            </a:r>
            <a:r>
              <a:rPr lang="en-AU" sz="1600" i="1" dirty="0" smtClean="0">
                <a:solidFill>
                  <a:prstClr val="black"/>
                </a:solidFill>
                <a:latin typeface="Times New Roman" pitchFamily="18" charset="0"/>
                <a:cs typeface="Times New Roman" pitchFamily="18" charset="0"/>
              </a:rPr>
              <a:t>given that the loss exceeds the 99</a:t>
            </a:r>
            <a:r>
              <a:rPr lang="en-AU" sz="1600" i="1" baseline="30000" dirty="0" smtClean="0">
                <a:solidFill>
                  <a:prstClr val="black"/>
                </a:solidFill>
                <a:latin typeface="Times New Roman" pitchFamily="18" charset="0"/>
                <a:cs typeface="Times New Roman" pitchFamily="18" charset="0"/>
              </a:rPr>
              <a:t>th</a:t>
            </a:r>
            <a:r>
              <a:rPr lang="en-AU" sz="1600" i="1" dirty="0" smtClean="0">
                <a:solidFill>
                  <a:prstClr val="black"/>
                </a:solidFill>
                <a:latin typeface="Times New Roman" pitchFamily="18" charset="0"/>
                <a:cs typeface="Times New Roman" pitchFamily="18" charset="0"/>
              </a:rPr>
              <a:t> percentile</a:t>
            </a:r>
            <a:r>
              <a:rPr lang="en-AU" sz="1600" dirty="0" smtClean="0">
                <a:solidFill>
                  <a:prstClr val="black"/>
                </a:solidFill>
                <a:latin typeface="Times New Roman" pitchFamily="18" charset="0"/>
                <a:cs typeface="Times New Roman" pitchFamily="18" charset="0"/>
              </a:rPr>
              <a:t>, this is the </a:t>
            </a:r>
            <a:r>
              <a:rPr lang="en-AU" sz="1600" dirty="0" smtClean="0">
                <a:solidFill>
                  <a:prstClr val="black"/>
                </a:solidFill>
                <a:latin typeface="Times New Roman" pitchFamily="18" charset="0"/>
                <a:cs typeface="Times New Roman" pitchFamily="18" charset="0"/>
              </a:rPr>
              <a:t>Tail-V@R </a:t>
            </a:r>
            <a:r>
              <a:rPr lang="en-AU" sz="1600" dirty="0" smtClean="0">
                <a:solidFill>
                  <a:prstClr val="black"/>
                </a:solidFill>
                <a:latin typeface="Times New Roman" pitchFamily="18" charset="0"/>
                <a:cs typeface="Times New Roman" pitchFamily="18" charset="0"/>
              </a:rPr>
              <a:t>(</a:t>
            </a:r>
            <a:r>
              <a:rPr lang="en-AU" sz="1600" dirty="0" smtClean="0">
                <a:solidFill>
                  <a:prstClr val="black"/>
                </a:solidFill>
                <a:latin typeface="Times New Roman" pitchFamily="18" charset="0"/>
                <a:cs typeface="Times New Roman" pitchFamily="18" charset="0"/>
              </a:rPr>
              <a:t>T-V@R</a:t>
            </a:r>
            <a:r>
              <a:rPr lang="en-AU" sz="1600" dirty="0" smtClean="0">
                <a:solidFill>
                  <a:prstClr val="black"/>
                </a:solidFill>
                <a:latin typeface="Times New Roman" pitchFamily="18" charset="0"/>
                <a:cs typeface="Times New Roman" pitchFamily="18" charset="0"/>
              </a:rPr>
              <a:t>).</a:t>
            </a:r>
            <a:endParaRPr lang="en-AU" sz="1600" dirty="0">
              <a:solidFill>
                <a:prstClr val="black"/>
              </a:solidFill>
              <a:latin typeface="Times New Roman" pitchFamily="18" charset="0"/>
              <a:cs typeface="Times New Roman" pitchFamily="18" charset="0"/>
            </a:endParaRPr>
          </a:p>
        </p:txBody>
      </p:sp>
      <p:sp>
        <p:nvSpPr>
          <p:cNvPr id="11" name="TextBox 10"/>
          <p:cNvSpPr txBox="1"/>
          <p:nvPr/>
        </p:nvSpPr>
        <p:spPr>
          <a:xfrm>
            <a:off x="6867105" y="1571615"/>
            <a:ext cx="2517478" cy="2031325"/>
          </a:xfrm>
          <a:prstGeom prst="rect">
            <a:avLst/>
          </a:prstGeom>
          <a:noFill/>
        </p:spPr>
        <p:txBody>
          <a:bodyPr wrap="square" rtlCol="0">
            <a:spAutoFit/>
          </a:bodyPr>
          <a:lstStyle/>
          <a:p>
            <a:r>
              <a:rPr lang="en-AU" dirty="0" smtClean="0">
                <a:solidFill>
                  <a:prstClr val="black"/>
                </a:solidFill>
                <a:latin typeface="Times New Roman" pitchFamily="18" charset="0"/>
                <a:cs typeface="Times New Roman" pitchFamily="18" charset="0"/>
              </a:rPr>
              <a:t>99</a:t>
            </a:r>
            <a:r>
              <a:rPr lang="en-AU" baseline="30000" dirty="0" smtClean="0">
                <a:solidFill>
                  <a:prstClr val="black"/>
                </a:solidFill>
                <a:latin typeface="Times New Roman" pitchFamily="18" charset="0"/>
                <a:cs typeface="Times New Roman" pitchFamily="18" charset="0"/>
              </a:rPr>
              <a:t>th</a:t>
            </a:r>
            <a:r>
              <a:rPr lang="en-AU" dirty="0" smtClean="0">
                <a:solidFill>
                  <a:prstClr val="black"/>
                </a:solidFill>
                <a:latin typeface="Times New Roman" pitchFamily="18" charset="0"/>
                <a:cs typeface="Times New Roman" pitchFamily="18" charset="0"/>
              </a:rPr>
              <a:t> </a:t>
            </a:r>
            <a:r>
              <a:rPr lang="en-AU" dirty="0" err="1" smtClean="0">
                <a:solidFill>
                  <a:prstClr val="black"/>
                </a:solidFill>
                <a:latin typeface="Times New Roman" pitchFamily="18" charset="0"/>
                <a:cs typeface="Times New Roman" pitchFamily="18" charset="0"/>
              </a:rPr>
              <a:t>p’tile</a:t>
            </a:r>
            <a:r>
              <a:rPr lang="en-AU" dirty="0" smtClean="0">
                <a:solidFill>
                  <a:prstClr val="black"/>
                </a:solidFill>
                <a:latin typeface="Times New Roman" pitchFamily="18" charset="0"/>
                <a:cs typeface="Times New Roman" pitchFamily="18" charset="0"/>
              </a:rPr>
              <a:t> = 82.9M</a:t>
            </a:r>
          </a:p>
          <a:p>
            <a:endParaRPr lang="en-AU" dirty="0" smtClean="0">
              <a:solidFill>
                <a:prstClr val="black"/>
              </a:solidFill>
              <a:latin typeface="Times New Roman" pitchFamily="18" charset="0"/>
              <a:cs typeface="Times New Roman" pitchFamily="18" charset="0"/>
            </a:endParaRPr>
          </a:p>
          <a:p>
            <a:r>
              <a:rPr lang="en-AU" dirty="0" smtClean="0">
                <a:solidFill>
                  <a:prstClr val="black"/>
                </a:solidFill>
                <a:latin typeface="Times New Roman" pitchFamily="18" charset="0"/>
                <a:cs typeface="Times New Roman" pitchFamily="18" charset="0"/>
              </a:rPr>
              <a:t>99.5</a:t>
            </a:r>
            <a:r>
              <a:rPr lang="en-AU" baseline="30000" dirty="0" smtClean="0">
                <a:solidFill>
                  <a:prstClr val="black"/>
                </a:solidFill>
                <a:latin typeface="Times New Roman" pitchFamily="18" charset="0"/>
                <a:cs typeface="Times New Roman" pitchFamily="18" charset="0"/>
              </a:rPr>
              <a:t>th</a:t>
            </a:r>
            <a:r>
              <a:rPr lang="en-AU" dirty="0" smtClean="0">
                <a:solidFill>
                  <a:prstClr val="black"/>
                </a:solidFill>
                <a:latin typeface="Times New Roman" pitchFamily="18" charset="0"/>
                <a:cs typeface="Times New Roman" pitchFamily="18" charset="0"/>
              </a:rPr>
              <a:t> </a:t>
            </a:r>
            <a:r>
              <a:rPr lang="en-AU" dirty="0" err="1" smtClean="0">
                <a:solidFill>
                  <a:prstClr val="black"/>
                </a:solidFill>
                <a:latin typeface="Times New Roman" pitchFamily="18" charset="0"/>
                <a:cs typeface="Times New Roman" pitchFamily="18" charset="0"/>
              </a:rPr>
              <a:t>p’tile</a:t>
            </a:r>
            <a:r>
              <a:rPr lang="en-AU" dirty="0" smtClean="0">
                <a:solidFill>
                  <a:prstClr val="black"/>
                </a:solidFill>
                <a:latin typeface="Times New Roman" pitchFamily="18" charset="0"/>
                <a:cs typeface="Times New Roman" pitchFamily="18" charset="0"/>
              </a:rPr>
              <a:t> = 90.1M </a:t>
            </a:r>
          </a:p>
          <a:p>
            <a:endParaRPr lang="en-AU" dirty="0" smtClean="0">
              <a:solidFill>
                <a:prstClr val="black"/>
              </a:solidFill>
              <a:latin typeface="Times New Roman" pitchFamily="18" charset="0"/>
              <a:cs typeface="Times New Roman" pitchFamily="18" charset="0"/>
            </a:endParaRPr>
          </a:p>
          <a:p>
            <a:r>
              <a:rPr lang="en-AU" dirty="0" smtClean="0">
                <a:solidFill>
                  <a:prstClr val="black"/>
                </a:solidFill>
                <a:latin typeface="Times New Roman" pitchFamily="18" charset="0"/>
                <a:cs typeface="Times New Roman" pitchFamily="18" charset="0"/>
              </a:rPr>
              <a:t>TV@R</a:t>
            </a:r>
            <a:r>
              <a:rPr lang="en-AU" baseline="-25000" dirty="0" smtClean="0">
                <a:solidFill>
                  <a:prstClr val="black"/>
                </a:solidFill>
                <a:latin typeface="Times New Roman" pitchFamily="18" charset="0"/>
                <a:cs typeface="Times New Roman" pitchFamily="18" charset="0"/>
              </a:rPr>
              <a:t>99</a:t>
            </a:r>
            <a:r>
              <a:rPr lang="en-AU" baseline="-25000" dirty="0" smtClean="0">
                <a:solidFill>
                  <a:prstClr val="black"/>
                </a:solidFill>
                <a:latin typeface="Times New Roman" pitchFamily="18" charset="0"/>
                <a:cs typeface="Times New Roman" pitchFamily="18" charset="0"/>
              </a:rPr>
              <a:t>%</a:t>
            </a:r>
            <a:r>
              <a:rPr lang="en-AU" dirty="0" smtClean="0">
                <a:solidFill>
                  <a:prstClr val="black"/>
                </a:solidFill>
                <a:latin typeface="Times New Roman" pitchFamily="18" charset="0"/>
                <a:cs typeface="Times New Roman" pitchFamily="18" charset="0"/>
              </a:rPr>
              <a:t> = 93.1M</a:t>
            </a:r>
          </a:p>
          <a:p>
            <a:endParaRPr lang="en-AU" dirty="0" smtClean="0">
              <a:solidFill>
                <a:prstClr val="black"/>
              </a:solidFill>
              <a:latin typeface="Times New Roman" pitchFamily="18" charset="0"/>
              <a:cs typeface="Times New Roman" pitchFamily="18" charset="0"/>
            </a:endParaRPr>
          </a:p>
          <a:p>
            <a:r>
              <a:rPr lang="en-AU" dirty="0" smtClean="0">
                <a:solidFill>
                  <a:prstClr val="black"/>
                </a:solidFill>
                <a:latin typeface="Times New Roman" pitchFamily="18" charset="0"/>
                <a:cs typeface="Times New Roman" pitchFamily="18" charset="0"/>
              </a:rPr>
              <a:t>TV@R</a:t>
            </a:r>
            <a:r>
              <a:rPr lang="en-AU" baseline="-25000" dirty="0" smtClean="0">
                <a:solidFill>
                  <a:prstClr val="black"/>
                </a:solidFill>
                <a:latin typeface="Times New Roman" pitchFamily="18" charset="0"/>
                <a:cs typeface="Times New Roman" pitchFamily="18" charset="0"/>
              </a:rPr>
              <a:t>99.5</a:t>
            </a:r>
            <a:r>
              <a:rPr lang="en-AU" baseline="-25000" dirty="0" smtClean="0">
                <a:solidFill>
                  <a:prstClr val="black"/>
                </a:solidFill>
                <a:latin typeface="Times New Roman" pitchFamily="18" charset="0"/>
                <a:cs typeface="Times New Roman" pitchFamily="18" charset="0"/>
              </a:rPr>
              <a:t>%</a:t>
            </a:r>
            <a:r>
              <a:rPr lang="en-AU" dirty="0" smtClean="0">
                <a:solidFill>
                  <a:prstClr val="black"/>
                </a:solidFill>
                <a:latin typeface="Times New Roman" pitchFamily="18" charset="0"/>
                <a:cs typeface="Times New Roman" pitchFamily="18" charset="0"/>
              </a:rPr>
              <a:t> = 101.5M</a:t>
            </a:r>
            <a:endParaRPr lang="en-AU" dirty="0">
              <a:solidFill>
                <a:prstClr val="black"/>
              </a:solidFill>
              <a:latin typeface="Times New Roman" pitchFamily="18" charset="0"/>
              <a:cs typeface="Times New Roman" pitchFamily="18" charset="0"/>
            </a:endParaRPr>
          </a:p>
        </p:txBody>
      </p:sp>
      <p:pic>
        <p:nvPicPr>
          <p:cNvPr id="12" name="Picture 11" descr="tail of distn.png"/>
          <p:cNvPicPr>
            <a:picLocks noChangeAspect="1"/>
          </p:cNvPicPr>
          <p:nvPr/>
        </p:nvPicPr>
        <p:blipFill>
          <a:blip r:embed="rId2" cstate="print"/>
          <a:stretch>
            <a:fillRect/>
          </a:stretch>
        </p:blipFill>
        <p:spPr>
          <a:xfrm>
            <a:off x="1934745" y="1293007"/>
            <a:ext cx="4932360" cy="3038286"/>
          </a:xfrm>
          <a:prstGeom prst="rect">
            <a:avLst/>
          </a:prstGeom>
        </p:spPr>
      </p:pic>
    </p:spTree>
    <p:extLst>
      <p:ext uri="{BB962C8B-B14F-4D97-AF65-F5344CB8AC3E}">
        <p14:creationId xmlns:p14="http://schemas.microsoft.com/office/powerpoint/2010/main" val="39695060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Content Placeholder 20" descr="lognormal.png"/>
          <p:cNvPicPr>
            <a:picLocks noGrp="1" noChangeAspect="1"/>
          </p:cNvPicPr>
          <p:nvPr>
            <p:ph idx="1"/>
          </p:nvPr>
        </p:nvPicPr>
        <p:blipFill>
          <a:blip r:embed="rId2" cstate="print"/>
          <a:stretch>
            <a:fillRect/>
          </a:stretch>
        </p:blipFill>
        <p:spPr>
          <a:xfrm>
            <a:off x="708524" y="1071549"/>
            <a:ext cx="6270281" cy="3371731"/>
          </a:xfrm>
          <a:noFill/>
          <a:ln>
            <a:noFill/>
          </a:ln>
        </p:spPr>
      </p:pic>
      <p:sp>
        <p:nvSpPr>
          <p:cNvPr id="3" name="Title 2"/>
          <p:cNvSpPr>
            <a:spLocks noGrp="1"/>
          </p:cNvSpPr>
          <p:nvPr>
            <p:ph type="title"/>
          </p:nvPr>
        </p:nvSpPr>
        <p:spPr/>
        <p:txBody>
          <a:bodyPr/>
          <a:lstStyle/>
          <a:p>
            <a:r>
              <a:rPr lang="en-AU" sz="2800" dirty="0" err="1" smtClean="0"/>
              <a:t>VaR</a:t>
            </a:r>
            <a:r>
              <a:rPr lang="en-AU" sz="2800" dirty="0" smtClean="0"/>
              <a:t> and T-</a:t>
            </a:r>
            <a:r>
              <a:rPr lang="en-AU" sz="2800" dirty="0" err="1" smtClean="0"/>
              <a:t>VaR</a:t>
            </a:r>
            <a:r>
              <a:rPr lang="en-AU" sz="2800" dirty="0" smtClean="0"/>
              <a:t> for loss distribution L</a:t>
            </a:r>
            <a:endParaRPr lang="en-AU" sz="2800" baseline="-25000" dirty="0"/>
          </a:p>
        </p:txBody>
      </p:sp>
      <p:cxnSp>
        <p:nvCxnSpPr>
          <p:cNvPr id="10" name="Straight Arrow Connector 9"/>
          <p:cNvCxnSpPr/>
          <p:nvPr/>
        </p:nvCxnSpPr>
        <p:spPr>
          <a:xfrm rot="5400000" flipH="1" flipV="1">
            <a:off x="-967556" y="2735590"/>
            <a:ext cx="3340125" cy="1203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98205" y="4405057"/>
            <a:ext cx="6270281" cy="186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773877" y="2928934"/>
            <a:ext cx="3714776" cy="0"/>
          </a:xfrm>
          <a:prstGeom prst="line">
            <a:avLst/>
          </a:prstGeom>
          <a:ln w="19050">
            <a:solidFill>
              <a:srgbClr val="002060"/>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720827" y="2928934"/>
            <a:ext cx="3714776"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2631268" y="1500174"/>
            <a:ext cx="3946948" cy="1588"/>
          </a:xfrm>
          <a:prstGeom prst="straightConnector1">
            <a:avLst/>
          </a:prstGeom>
          <a:ln w="15875">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286244" y="4714884"/>
            <a:ext cx="652743" cy="338554"/>
          </a:xfrm>
          <a:prstGeom prst="rect">
            <a:avLst/>
          </a:prstGeom>
          <a:noFill/>
        </p:spPr>
        <p:txBody>
          <a:bodyPr wrap="none" rtlCol="0">
            <a:spAutoFit/>
          </a:bodyPr>
          <a:lstStyle/>
          <a:p>
            <a:r>
              <a:rPr lang="en-AU" sz="1600" dirty="0" smtClean="0">
                <a:solidFill>
                  <a:prstClr val="black"/>
                </a:solidFill>
                <a:latin typeface="Times New Roman" pitchFamily="18" charset="0"/>
                <a:cs typeface="Times New Roman" pitchFamily="18" charset="0"/>
              </a:rPr>
              <a:t>Mean</a:t>
            </a:r>
            <a:endParaRPr lang="en-AU" sz="1600" dirty="0">
              <a:solidFill>
                <a:prstClr val="black"/>
              </a:solidFill>
              <a:latin typeface="Times New Roman" pitchFamily="18" charset="0"/>
              <a:cs typeface="Times New Roman" pitchFamily="18" charset="0"/>
            </a:endParaRPr>
          </a:p>
        </p:txBody>
      </p:sp>
      <p:sp>
        <p:nvSpPr>
          <p:cNvPr id="36" name="TextBox 35"/>
          <p:cNvSpPr txBox="1"/>
          <p:nvPr/>
        </p:nvSpPr>
        <p:spPr>
          <a:xfrm>
            <a:off x="3192070" y="1164180"/>
            <a:ext cx="1829027" cy="338554"/>
          </a:xfrm>
          <a:prstGeom prst="rect">
            <a:avLst/>
          </a:prstGeom>
          <a:noFill/>
        </p:spPr>
        <p:txBody>
          <a:bodyPr wrap="none" rtlCol="0">
            <a:spAutoFit/>
          </a:bodyPr>
          <a:lstStyle/>
          <a:p>
            <a:r>
              <a:rPr lang="en-AU" sz="1600" dirty="0" smtClean="0">
                <a:solidFill>
                  <a:prstClr val="black"/>
                </a:solidFill>
                <a:latin typeface="Times New Roman" pitchFamily="18" charset="0"/>
                <a:cs typeface="Times New Roman" pitchFamily="18" charset="0"/>
              </a:rPr>
              <a:t>VaR</a:t>
            </a:r>
            <a:r>
              <a:rPr lang="en-AU" sz="1600" baseline="-25000" dirty="0" smtClean="0">
                <a:solidFill>
                  <a:prstClr val="black"/>
                </a:solidFill>
                <a:latin typeface="Times New Roman" pitchFamily="18" charset="0"/>
                <a:cs typeface="Times New Roman" pitchFamily="18" charset="0"/>
              </a:rPr>
              <a:t>95</a:t>
            </a:r>
            <a:r>
              <a:rPr lang="en-AU" sz="1600" dirty="0" smtClean="0">
                <a:solidFill>
                  <a:prstClr val="black"/>
                </a:solidFill>
                <a:latin typeface="Times New Roman" pitchFamily="18" charset="0"/>
                <a:cs typeface="Times New Roman" pitchFamily="18" charset="0"/>
              </a:rPr>
              <a:t> = L</a:t>
            </a:r>
            <a:r>
              <a:rPr lang="en-AU" sz="1600" baseline="-25000" dirty="0" smtClean="0">
                <a:solidFill>
                  <a:prstClr val="black"/>
                </a:solidFill>
                <a:latin typeface="Times New Roman" pitchFamily="18" charset="0"/>
                <a:cs typeface="Times New Roman" pitchFamily="18" charset="0"/>
              </a:rPr>
              <a:t>95</a:t>
            </a:r>
            <a:r>
              <a:rPr lang="en-AU" sz="1600" dirty="0" smtClean="0">
                <a:solidFill>
                  <a:prstClr val="black"/>
                </a:solidFill>
                <a:latin typeface="Times New Roman" pitchFamily="18" charset="0"/>
                <a:cs typeface="Times New Roman" pitchFamily="18" charset="0"/>
              </a:rPr>
              <a:t> – Mean</a:t>
            </a:r>
            <a:endParaRPr lang="en-AU" sz="1600" baseline="-25000" dirty="0">
              <a:solidFill>
                <a:prstClr val="black"/>
              </a:solidFill>
              <a:latin typeface="Times New Roman" pitchFamily="18" charset="0"/>
              <a:cs typeface="Times New Roman" pitchFamily="18" charset="0"/>
            </a:endParaRPr>
          </a:p>
        </p:txBody>
      </p:sp>
      <p:sp>
        <p:nvSpPr>
          <p:cNvPr id="37" name="TextBox 36"/>
          <p:cNvSpPr txBox="1"/>
          <p:nvPr/>
        </p:nvSpPr>
        <p:spPr>
          <a:xfrm>
            <a:off x="6268651" y="4733520"/>
            <a:ext cx="473591" cy="338554"/>
          </a:xfrm>
          <a:prstGeom prst="rect">
            <a:avLst/>
          </a:prstGeom>
          <a:noFill/>
        </p:spPr>
        <p:txBody>
          <a:bodyPr wrap="none" rtlCol="0">
            <a:spAutoFit/>
          </a:bodyPr>
          <a:lstStyle/>
          <a:p>
            <a:r>
              <a:rPr lang="en-AU" sz="1600" dirty="0" smtClean="0">
                <a:solidFill>
                  <a:prstClr val="black"/>
                </a:solidFill>
                <a:latin typeface="Times New Roman" pitchFamily="18" charset="0"/>
                <a:cs typeface="Times New Roman" pitchFamily="18" charset="0"/>
              </a:rPr>
              <a:t>L</a:t>
            </a:r>
            <a:r>
              <a:rPr lang="en-AU" sz="1600" baseline="-25000" dirty="0" smtClean="0">
                <a:solidFill>
                  <a:prstClr val="black"/>
                </a:solidFill>
                <a:latin typeface="Times New Roman" pitchFamily="18" charset="0"/>
                <a:cs typeface="Times New Roman" pitchFamily="18" charset="0"/>
              </a:rPr>
              <a:t> 95</a:t>
            </a:r>
            <a:endParaRPr lang="en-AU" sz="1600" baseline="-25000" dirty="0">
              <a:solidFill>
                <a:prstClr val="black"/>
              </a:solidFill>
              <a:latin typeface="Times New Roman" pitchFamily="18" charset="0"/>
              <a:cs typeface="Times New Roman" pitchFamily="18" charset="0"/>
            </a:endParaRPr>
          </a:p>
        </p:txBody>
      </p:sp>
      <p:sp>
        <p:nvSpPr>
          <p:cNvPr id="38" name="TextBox 37"/>
          <p:cNvSpPr txBox="1"/>
          <p:nvPr/>
        </p:nvSpPr>
        <p:spPr>
          <a:xfrm>
            <a:off x="3559959" y="2565108"/>
            <a:ext cx="3946950" cy="338554"/>
          </a:xfrm>
          <a:prstGeom prst="rect">
            <a:avLst/>
          </a:prstGeom>
          <a:noFill/>
        </p:spPr>
        <p:txBody>
          <a:bodyPr wrap="square" rtlCol="0">
            <a:spAutoFit/>
          </a:bodyPr>
          <a:lstStyle/>
          <a:p>
            <a:r>
              <a:rPr lang="en-AU" sz="1600" dirty="0" smtClean="0">
                <a:solidFill>
                  <a:prstClr val="black"/>
                </a:solidFill>
                <a:latin typeface="Times New Roman" pitchFamily="18" charset="0"/>
                <a:cs typeface="Times New Roman" pitchFamily="18" charset="0"/>
              </a:rPr>
              <a:t>T-VaR</a:t>
            </a:r>
            <a:r>
              <a:rPr lang="en-AU" sz="1600" baseline="-25000" dirty="0" smtClean="0">
                <a:solidFill>
                  <a:prstClr val="black"/>
                </a:solidFill>
                <a:latin typeface="Times New Roman" pitchFamily="18" charset="0"/>
                <a:cs typeface="Times New Roman" pitchFamily="18" charset="0"/>
              </a:rPr>
              <a:t>95</a:t>
            </a:r>
            <a:r>
              <a:rPr lang="en-AU" sz="1600" dirty="0" smtClean="0">
                <a:solidFill>
                  <a:prstClr val="black"/>
                </a:solidFill>
                <a:latin typeface="Times New Roman" pitchFamily="18" charset="0"/>
                <a:cs typeface="Times New Roman" pitchFamily="18" charset="0"/>
              </a:rPr>
              <a:t> = E[L | L≥L</a:t>
            </a:r>
            <a:r>
              <a:rPr lang="en-AU" sz="1600" baseline="-25000" dirty="0" smtClean="0">
                <a:solidFill>
                  <a:prstClr val="black"/>
                </a:solidFill>
                <a:latin typeface="Times New Roman" pitchFamily="18" charset="0"/>
                <a:cs typeface="Times New Roman" pitchFamily="18" charset="0"/>
              </a:rPr>
              <a:t>95</a:t>
            </a:r>
            <a:r>
              <a:rPr lang="en-AU" sz="1600" dirty="0" smtClean="0">
                <a:solidFill>
                  <a:prstClr val="black"/>
                </a:solidFill>
                <a:latin typeface="Times New Roman" pitchFamily="18" charset="0"/>
                <a:cs typeface="Times New Roman" pitchFamily="18" charset="0"/>
              </a:rPr>
              <a:t>] – Mean</a:t>
            </a:r>
            <a:endParaRPr lang="en-AU" sz="1600" baseline="-25000" dirty="0">
              <a:solidFill>
                <a:prstClr val="black"/>
              </a:solidFill>
              <a:latin typeface="Times New Roman" pitchFamily="18" charset="0"/>
              <a:cs typeface="Times New Roman" pitchFamily="18" charset="0"/>
            </a:endParaRPr>
          </a:p>
        </p:txBody>
      </p:sp>
      <p:cxnSp>
        <p:nvCxnSpPr>
          <p:cNvPr id="40" name="Straight Connector 39"/>
          <p:cNvCxnSpPr/>
          <p:nvPr/>
        </p:nvCxnSpPr>
        <p:spPr>
          <a:xfrm rot="5400000">
            <a:off x="4874012" y="2928934"/>
            <a:ext cx="3714776" cy="0"/>
          </a:xfrm>
          <a:prstGeom prst="line">
            <a:avLst/>
          </a:prstGeom>
          <a:ln w="15875">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2631268" y="2857496"/>
            <a:ext cx="4100134" cy="1588"/>
          </a:xfrm>
          <a:prstGeom prst="straightConnector1">
            <a:avLst/>
          </a:prstGeom>
          <a:ln w="15875">
            <a:solidFill>
              <a:srgbClr val="00B0F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41705" y="5072074"/>
            <a:ext cx="8937933" cy="861774"/>
          </a:xfrm>
          <a:prstGeom prst="rect">
            <a:avLst/>
          </a:prstGeom>
          <a:noFill/>
        </p:spPr>
        <p:txBody>
          <a:bodyPr wrap="square" tIns="0" bIns="0" rtlCol="0">
            <a:spAutoFit/>
          </a:bodyPr>
          <a:lstStyle/>
          <a:p>
            <a:r>
              <a:rPr lang="en-AU" sz="1400" dirty="0" smtClean="0">
                <a:solidFill>
                  <a:prstClr val="black"/>
                </a:solidFill>
                <a:latin typeface="Times New Roman" pitchFamily="18" charset="0"/>
                <a:cs typeface="Times New Roman" pitchFamily="18" charset="0"/>
              </a:rPr>
              <a:t>Value at Risk (VaR</a:t>
            </a:r>
            <a:r>
              <a:rPr lang="en-AU" sz="1400" baseline="-25000" dirty="0" smtClean="0">
                <a:solidFill>
                  <a:prstClr val="black"/>
                </a:solidFill>
                <a:latin typeface="Times New Roman" pitchFamily="18" charset="0"/>
                <a:cs typeface="Times New Roman" pitchFamily="18" charset="0"/>
              </a:rPr>
              <a:t>q</a:t>
            </a:r>
            <a:r>
              <a:rPr lang="en-AU" sz="1400" dirty="0" smtClean="0">
                <a:solidFill>
                  <a:prstClr val="black"/>
                </a:solidFill>
                <a:latin typeface="Times New Roman" pitchFamily="18" charset="0"/>
                <a:cs typeface="Times New Roman" pitchFamily="18" charset="0"/>
              </a:rPr>
              <a:t>) is the minimum amount ‘lost’ if the loss exceeds quantile q given the provision (set to the mean in the diagram above). At the 95% quantile (displayed above) there is a 5% chance of losing at least VaR.</a:t>
            </a:r>
          </a:p>
          <a:p>
            <a:endParaRPr lang="en-AU" sz="1400" dirty="0" smtClean="0">
              <a:solidFill>
                <a:prstClr val="black"/>
              </a:solidFill>
              <a:latin typeface="Times New Roman" pitchFamily="18" charset="0"/>
              <a:cs typeface="Times New Roman" pitchFamily="18" charset="0"/>
            </a:endParaRPr>
          </a:p>
          <a:p>
            <a:r>
              <a:rPr lang="en-AU" sz="1400" dirty="0" smtClean="0">
                <a:solidFill>
                  <a:prstClr val="black"/>
                </a:solidFill>
                <a:latin typeface="Times New Roman" pitchFamily="18" charset="0"/>
                <a:cs typeface="Times New Roman" pitchFamily="18" charset="0"/>
              </a:rPr>
              <a:t>Tail-Value at Risk (T-VaR</a:t>
            </a:r>
            <a:r>
              <a:rPr lang="en-AU" sz="1400" baseline="-25000" dirty="0" smtClean="0">
                <a:solidFill>
                  <a:prstClr val="black"/>
                </a:solidFill>
                <a:latin typeface="Times New Roman" pitchFamily="18" charset="0"/>
                <a:cs typeface="Times New Roman" pitchFamily="18" charset="0"/>
              </a:rPr>
              <a:t>q</a:t>
            </a:r>
            <a:r>
              <a:rPr lang="en-AU" sz="1400" dirty="0" smtClean="0">
                <a:solidFill>
                  <a:prstClr val="black"/>
                </a:solidFill>
                <a:latin typeface="Times New Roman" pitchFamily="18" charset="0"/>
                <a:cs typeface="Times New Roman" pitchFamily="18" charset="0"/>
              </a:rPr>
              <a:t>) is the </a:t>
            </a:r>
            <a:r>
              <a:rPr lang="en-AU" sz="1400" u="sng" dirty="0" smtClean="0">
                <a:solidFill>
                  <a:prstClr val="black"/>
                </a:solidFill>
                <a:latin typeface="Times New Roman" pitchFamily="18" charset="0"/>
                <a:cs typeface="Times New Roman" pitchFamily="18" charset="0"/>
              </a:rPr>
              <a:t>average</a:t>
            </a:r>
            <a:r>
              <a:rPr lang="en-AU" sz="1400" dirty="0" smtClean="0">
                <a:solidFill>
                  <a:prstClr val="black"/>
                </a:solidFill>
                <a:latin typeface="Times New Roman" pitchFamily="18" charset="0"/>
                <a:cs typeface="Times New Roman" pitchFamily="18" charset="0"/>
              </a:rPr>
              <a:t> amount ‘lost’ if the loss exceeds quantile q.</a:t>
            </a:r>
            <a:endParaRPr lang="en-AU" sz="14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31221241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AU" dirty="0" smtClean="0"/>
              <a:t>  V@R</a:t>
            </a:r>
            <a:r>
              <a:rPr lang="en-AU" dirty="0"/>
              <a:t>( X, q ) = </a:t>
            </a:r>
            <a:r>
              <a:rPr lang="en-AU" dirty="0" err="1"/>
              <a:t>inf</a:t>
            </a:r>
            <a:r>
              <a:rPr lang="en-AU" dirty="0"/>
              <a:t> ( x: F(x) &gt;= q ) - E( X ) </a:t>
            </a:r>
            <a:r>
              <a:rPr lang="en-AU" dirty="0" smtClean="0"/>
              <a:t>, </a:t>
            </a:r>
            <a:r>
              <a:rPr lang="en-AU" dirty="0"/>
              <a:t/>
            </a:r>
            <a:br>
              <a:rPr lang="en-AU" dirty="0"/>
            </a:br>
            <a:r>
              <a:rPr lang="en-AU" dirty="0"/>
              <a:t/>
            </a:r>
            <a:br>
              <a:rPr lang="en-AU" dirty="0"/>
            </a:br>
            <a:r>
              <a:rPr lang="en-AU" dirty="0" smtClean="0"/>
              <a:t>   If </a:t>
            </a:r>
            <a:r>
              <a:rPr lang="en-AU" dirty="0"/>
              <a:t>we define Tail Conditional Expectation as </a:t>
            </a:r>
            <a:br>
              <a:rPr lang="en-AU" dirty="0"/>
            </a:br>
            <a:r>
              <a:rPr lang="en-AU" dirty="0"/>
              <a:t/>
            </a:r>
            <a:br>
              <a:rPr lang="en-AU" dirty="0"/>
            </a:br>
            <a:r>
              <a:rPr lang="en-AU" dirty="0" smtClean="0"/>
              <a:t>   TCE</a:t>
            </a:r>
            <a:r>
              <a:rPr lang="en-AU" dirty="0"/>
              <a:t>( X, q ) = E( X | X &gt; </a:t>
            </a:r>
            <a:r>
              <a:rPr lang="en-AU" dirty="0" err="1"/>
              <a:t>inf</a:t>
            </a:r>
            <a:r>
              <a:rPr lang="en-AU" dirty="0"/>
              <a:t> ( x: F(x) &gt;= q ) ) </a:t>
            </a:r>
            <a:br>
              <a:rPr lang="en-AU" dirty="0"/>
            </a:br>
            <a:r>
              <a:rPr lang="en-AU" dirty="0"/>
              <a:t/>
            </a:r>
            <a:br>
              <a:rPr lang="en-AU" dirty="0"/>
            </a:br>
            <a:r>
              <a:rPr lang="en-AU" dirty="0" smtClean="0"/>
              <a:t>   then </a:t>
            </a:r>
            <a:r>
              <a:rPr lang="en-AU" dirty="0"/>
              <a:t>in our notations: </a:t>
            </a:r>
            <a:br>
              <a:rPr lang="en-AU" dirty="0"/>
            </a:br>
            <a:r>
              <a:rPr lang="en-AU" dirty="0"/>
              <a:t/>
            </a:r>
            <a:br>
              <a:rPr lang="en-AU" dirty="0"/>
            </a:br>
            <a:r>
              <a:rPr lang="en-AU" dirty="0" smtClean="0"/>
              <a:t>   TV@R </a:t>
            </a:r>
            <a:r>
              <a:rPr lang="en-AU" dirty="0"/>
              <a:t>= TCE( X, q ) - E( X ) </a:t>
            </a:r>
            <a:br>
              <a:rPr lang="en-AU" dirty="0"/>
            </a:br>
            <a:r>
              <a:rPr lang="en-AU" dirty="0"/>
              <a:t/>
            </a:r>
            <a:br>
              <a:rPr lang="en-AU" dirty="0"/>
            </a:br>
            <a:endParaRPr lang="en-AU" dirty="0"/>
          </a:p>
        </p:txBody>
      </p:sp>
      <p:sp>
        <p:nvSpPr>
          <p:cNvPr id="3" name="Title 2"/>
          <p:cNvSpPr>
            <a:spLocks noGrp="1"/>
          </p:cNvSpPr>
          <p:nvPr>
            <p:ph type="title"/>
          </p:nvPr>
        </p:nvSpPr>
        <p:spPr/>
        <p:txBody>
          <a:bodyPr/>
          <a:lstStyle/>
          <a:p>
            <a:r>
              <a:rPr lang="en-AU" dirty="0" smtClean="0"/>
              <a:t>                 V@R and T-V@R</a:t>
            </a:r>
            <a:endParaRPr lang="en-AU" dirty="0"/>
          </a:p>
        </p:txBody>
      </p:sp>
    </p:spTree>
    <p:extLst>
      <p:ext uri="{BB962C8B-B14F-4D97-AF65-F5344CB8AC3E}">
        <p14:creationId xmlns:p14="http://schemas.microsoft.com/office/powerpoint/2010/main" val="33609502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Bef>
                <a:spcPts val="0"/>
              </a:spcBef>
              <a:buFont typeface="Arial" pitchFamily="34" charset="0"/>
              <a:buNone/>
              <a:defRPr/>
            </a:pPr>
            <a:endParaRPr lang="en-AU" sz="800" b="1" dirty="0" smtClean="0"/>
          </a:p>
          <a:p>
            <a:pPr>
              <a:spcBef>
                <a:spcPts val="0"/>
              </a:spcBef>
              <a:buFont typeface="Arial" pitchFamily="34" charset="0"/>
              <a:buNone/>
              <a:defRPr/>
            </a:pPr>
            <a:endParaRPr lang="en-AU" sz="1800" dirty="0" smtClean="0"/>
          </a:p>
        </p:txBody>
      </p:sp>
      <p:sp>
        <p:nvSpPr>
          <p:cNvPr id="19461" name="Title 2"/>
          <p:cNvSpPr>
            <a:spLocks noGrp="1"/>
          </p:cNvSpPr>
          <p:nvPr>
            <p:ph type="title"/>
          </p:nvPr>
        </p:nvSpPr>
        <p:spPr bwMode="auto">
          <a:xfrm>
            <a:off x="1" y="539753"/>
            <a:ext cx="6731400" cy="468313"/>
          </a:xfrm>
          <a:ln>
            <a:solidFill>
              <a:srgbClr val="BFBFBF"/>
            </a:solidFill>
            <a:miter lim="800000"/>
            <a:headEnd/>
            <a:tailEnd/>
          </a:ln>
        </p:spPr>
        <p:txBody>
          <a:bodyPr wrap="square" numCol="1" anchorCtr="0" compatLnSpc="1">
            <a:prstTxWarp prst="textNoShape">
              <a:avLst/>
            </a:prstTxWarp>
          </a:bodyPr>
          <a:lstStyle/>
          <a:p>
            <a:r>
              <a:rPr lang="en-AU" sz="2400" dirty="0" smtClean="0"/>
              <a:t>Risk Capital: VaRs and T-VaRs (7)</a:t>
            </a:r>
          </a:p>
        </p:txBody>
      </p:sp>
      <p:pic>
        <p:nvPicPr>
          <p:cNvPr id="5" name="Picture 4" descr="subaddiditivity.PNG"/>
          <p:cNvPicPr>
            <a:picLocks noChangeAspect="1"/>
          </p:cNvPicPr>
          <p:nvPr/>
        </p:nvPicPr>
        <p:blipFill>
          <a:blip r:embed="rId2" cstate="print"/>
          <a:stretch>
            <a:fillRect/>
          </a:stretch>
        </p:blipFill>
        <p:spPr>
          <a:xfrm>
            <a:off x="3095612" y="1142987"/>
            <a:ext cx="3394872" cy="3082727"/>
          </a:xfrm>
          <a:prstGeom prst="rect">
            <a:avLst/>
          </a:prstGeom>
        </p:spPr>
      </p:pic>
      <p:sp>
        <p:nvSpPr>
          <p:cNvPr id="6" name="TextBox 5"/>
          <p:cNvSpPr txBox="1"/>
          <p:nvPr/>
        </p:nvSpPr>
        <p:spPr>
          <a:xfrm>
            <a:off x="696486" y="4102436"/>
            <a:ext cx="8513028" cy="1969770"/>
          </a:xfrm>
          <a:prstGeom prst="rect">
            <a:avLst/>
          </a:prstGeom>
          <a:noFill/>
        </p:spPr>
        <p:txBody>
          <a:bodyPr wrap="square" rtlCol="0">
            <a:spAutoFit/>
          </a:bodyPr>
          <a:lstStyle/>
          <a:p>
            <a:r>
              <a:rPr lang="en-AU" dirty="0" smtClean="0">
                <a:solidFill>
                  <a:prstClr val="black"/>
                </a:solidFill>
                <a:latin typeface="Times New Roman" pitchFamily="18" charset="0"/>
                <a:cs typeface="Times New Roman" pitchFamily="18" charset="0"/>
              </a:rPr>
              <a:t>The T-</a:t>
            </a:r>
            <a:r>
              <a:rPr lang="en-AU" dirty="0" err="1" smtClean="0">
                <a:solidFill>
                  <a:prstClr val="black"/>
                </a:solidFill>
                <a:latin typeface="Times New Roman" pitchFamily="18" charset="0"/>
                <a:cs typeface="Times New Roman" pitchFamily="18" charset="0"/>
              </a:rPr>
              <a:t>VaR</a:t>
            </a:r>
            <a:r>
              <a:rPr lang="en-AU" dirty="0" smtClean="0">
                <a:solidFill>
                  <a:prstClr val="black"/>
                </a:solidFill>
                <a:latin typeface="Times New Roman" pitchFamily="18" charset="0"/>
                <a:cs typeface="Times New Roman" pitchFamily="18" charset="0"/>
              </a:rPr>
              <a:t> at a given percentile is often significantly higher than the </a:t>
            </a:r>
            <a:r>
              <a:rPr lang="en-AU" dirty="0" err="1" smtClean="0">
                <a:solidFill>
                  <a:prstClr val="black"/>
                </a:solidFill>
                <a:latin typeface="Times New Roman" pitchFamily="18" charset="0"/>
                <a:cs typeface="Times New Roman" pitchFamily="18" charset="0"/>
              </a:rPr>
              <a:t>VaR</a:t>
            </a:r>
            <a:r>
              <a:rPr lang="en-AU" dirty="0" smtClean="0">
                <a:solidFill>
                  <a:prstClr val="black"/>
                </a:solidFill>
                <a:latin typeface="Times New Roman" pitchFamily="18" charset="0"/>
                <a:cs typeface="Times New Roman" pitchFamily="18" charset="0"/>
              </a:rPr>
              <a:t> at the same percentile. The “heavier the tail” the greater the difference.</a:t>
            </a:r>
          </a:p>
          <a:p>
            <a:r>
              <a:rPr lang="en-AU" dirty="0" smtClean="0">
                <a:solidFill>
                  <a:prstClr val="black"/>
                </a:solidFill>
                <a:latin typeface="Times New Roman" pitchFamily="18" charset="0"/>
                <a:cs typeface="Times New Roman" pitchFamily="18" charset="0"/>
              </a:rPr>
              <a:t>The T-</a:t>
            </a:r>
            <a:r>
              <a:rPr lang="en-AU" dirty="0" err="1" smtClean="0">
                <a:solidFill>
                  <a:prstClr val="black"/>
                </a:solidFill>
                <a:latin typeface="Times New Roman" pitchFamily="18" charset="0"/>
                <a:cs typeface="Times New Roman" pitchFamily="18" charset="0"/>
              </a:rPr>
              <a:t>VaR</a:t>
            </a:r>
            <a:r>
              <a:rPr lang="en-AU" dirty="0" smtClean="0">
                <a:solidFill>
                  <a:prstClr val="black"/>
                </a:solidFill>
                <a:latin typeface="Times New Roman" pitchFamily="18" charset="0"/>
                <a:cs typeface="Times New Roman" pitchFamily="18" charset="0"/>
              </a:rPr>
              <a:t> has the desirable property for any risk measure of </a:t>
            </a:r>
            <a:r>
              <a:rPr lang="en-AU" dirty="0" err="1" smtClean="0">
                <a:solidFill>
                  <a:prstClr val="black"/>
                </a:solidFill>
                <a:latin typeface="Times New Roman" pitchFamily="18" charset="0"/>
                <a:cs typeface="Times New Roman" pitchFamily="18" charset="0"/>
              </a:rPr>
              <a:t>subadditivity</a:t>
            </a:r>
            <a:r>
              <a:rPr lang="en-AU" dirty="0" smtClean="0">
                <a:solidFill>
                  <a:prstClr val="black"/>
                </a:solidFill>
                <a:latin typeface="Times New Roman" pitchFamily="18" charset="0"/>
                <a:cs typeface="Times New Roman" pitchFamily="18" charset="0"/>
              </a:rPr>
              <a:t>: </a:t>
            </a:r>
          </a:p>
          <a:p>
            <a:endParaRPr lang="en-AU" dirty="0" smtClean="0">
              <a:solidFill>
                <a:prstClr val="black"/>
              </a:solidFill>
              <a:latin typeface="Times New Roman" pitchFamily="18" charset="0"/>
              <a:cs typeface="Times New Roman" pitchFamily="18" charset="0"/>
            </a:endParaRPr>
          </a:p>
          <a:p>
            <a:r>
              <a:rPr lang="en-AU" dirty="0" smtClean="0">
                <a:solidFill>
                  <a:prstClr val="black"/>
                </a:solidFill>
                <a:latin typeface="Times New Roman" pitchFamily="18" charset="0"/>
                <a:cs typeface="Times New Roman" pitchFamily="18" charset="0"/>
              </a:rPr>
              <a:t>		T-</a:t>
            </a:r>
            <a:r>
              <a:rPr lang="en-AU" dirty="0" err="1" smtClean="0">
                <a:solidFill>
                  <a:prstClr val="black"/>
                </a:solidFill>
                <a:latin typeface="Times New Roman" pitchFamily="18" charset="0"/>
                <a:cs typeface="Times New Roman" pitchFamily="18" charset="0"/>
              </a:rPr>
              <a:t>VaR</a:t>
            </a:r>
            <a:r>
              <a:rPr lang="en-AU" baseline="-25000" dirty="0" err="1" smtClean="0">
                <a:solidFill>
                  <a:prstClr val="black"/>
                </a:solidFill>
                <a:latin typeface="Times New Roman" pitchFamily="18" charset="0"/>
                <a:cs typeface="Times New Roman" pitchFamily="18" charset="0"/>
              </a:rPr>
              <a:t>q</a:t>
            </a:r>
            <a:r>
              <a:rPr lang="en-AU" dirty="0" smtClean="0">
                <a:solidFill>
                  <a:prstClr val="black"/>
                </a:solidFill>
                <a:latin typeface="Times New Roman" pitchFamily="18" charset="0"/>
                <a:cs typeface="Times New Roman" pitchFamily="18" charset="0"/>
              </a:rPr>
              <a:t>(</a:t>
            </a:r>
            <a:r>
              <a:rPr lang="en-AU" i="1" dirty="0" smtClean="0">
                <a:solidFill>
                  <a:prstClr val="black"/>
                </a:solidFill>
                <a:latin typeface="Times New Roman" pitchFamily="18" charset="0"/>
                <a:cs typeface="Times New Roman" pitchFamily="18" charset="0"/>
              </a:rPr>
              <a:t>A</a:t>
            </a:r>
            <a:r>
              <a:rPr lang="en-AU" dirty="0" smtClean="0">
                <a:solidFill>
                  <a:prstClr val="black"/>
                </a:solidFill>
                <a:latin typeface="Times New Roman" pitchFamily="18" charset="0"/>
                <a:cs typeface="Times New Roman" pitchFamily="18" charset="0"/>
              </a:rPr>
              <a:t>+</a:t>
            </a:r>
            <a:r>
              <a:rPr lang="en-AU" i="1" dirty="0" smtClean="0">
                <a:solidFill>
                  <a:prstClr val="black"/>
                </a:solidFill>
                <a:latin typeface="Times New Roman" pitchFamily="18" charset="0"/>
                <a:cs typeface="Times New Roman" pitchFamily="18" charset="0"/>
              </a:rPr>
              <a:t>B</a:t>
            </a:r>
            <a:r>
              <a:rPr lang="en-AU" dirty="0" smtClean="0">
                <a:solidFill>
                  <a:prstClr val="black"/>
                </a:solidFill>
                <a:latin typeface="Times New Roman" pitchFamily="18" charset="0"/>
                <a:cs typeface="Times New Roman" pitchFamily="18" charset="0"/>
              </a:rPr>
              <a:t>) </a:t>
            </a:r>
            <a:r>
              <a:rPr lang="en-AU" u="sng" dirty="0" smtClean="0">
                <a:solidFill>
                  <a:prstClr val="black"/>
                </a:solidFill>
                <a:latin typeface="Times New Roman" pitchFamily="18" charset="0"/>
                <a:cs typeface="Times New Roman" pitchFamily="18" charset="0"/>
              </a:rPr>
              <a:t>&lt;</a:t>
            </a:r>
            <a:r>
              <a:rPr lang="en-AU" dirty="0" smtClean="0">
                <a:solidFill>
                  <a:prstClr val="black"/>
                </a:solidFill>
                <a:latin typeface="Times New Roman" pitchFamily="18" charset="0"/>
                <a:cs typeface="Times New Roman" pitchFamily="18" charset="0"/>
              </a:rPr>
              <a:t> T-</a:t>
            </a:r>
            <a:r>
              <a:rPr lang="en-AU" dirty="0" err="1" smtClean="0">
                <a:solidFill>
                  <a:prstClr val="black"/>
                </a:solidFill>
                <a:latin typeface="Times New Roman" pitchFamily="18" charset="0"/>
                <a:cs typeface="Times New Roman" pitchFamily="18" charset="0"/>
              </a:rPr>
              <a:t>VaR</a:t>
            </a:r>
            <a:r>
              <a:rPr lang="en-AU" baseline="-25000" dirty="0" err="1" smtClean="0">
                <a:solidFill>
                  <a:prstClr val="black"/>
                </a:solidFill>
                <a:latin typeface="Times New Roman" pitchFamily="18" charset="0"/>
                <a:cs typeface="Times New Roman" pitchFamily="18" charset="0"/>
              </a:rPr>
              <a:t>q</a:t>
            </a:r>
            <a:r>
              <a:rPr lang="en-AU" dirty="0" smtClean="0">
                <a:solidFill>
                  <a:prstClr val="black"/>
                </a:solidFill>
                <a:latin typeface="Times New Roman" pitchFamily="18" charset="0"/>
                <a:cs typeface="Times New Roman" pitchFamily="18" charset="0"/>
              </a:rPr>
              <a:t>(</a:t>
            </a:r>
            <a:r>
              <a:rPr lang="en-AU" i="1" dirty="0" smtClean="0">
                <a:solidFill>
                  <a:prstClr val="black"/>
                </a:solidFill>
                <a:latin typeface="Times New Roman" pitchFamily="18" charset="0"/>
                <a:cs typeface="Times New Roman" pitchFamily="18" charset="0"/>
              </a:rPr>
              <a:t>A</a:t>
            </a:r>
            <a:r>
              <a:rPr lang="en-AU" dirty="0" smtClean="0">
                <a:solidFill>
                  <a:prstClr val="black"/>
                </a:solidFill>
                <a:latin typeface="Times New Roman" pitchFamily="18" charset="0"/>
                <a:cs typeface="Times New Roman" pitchFamily="18" charset="0"/>
              </a:rPr>
              <a:t>) + T-</a:t>
            </a:r>
            <a:r>
              <a:rPr lang="en-AU" dirty="0" err="1" smtClean="0">
                <a:solidFill>
                  <a:prstClr val="black"/>
                </a:solidFill>
                <a:latin typeface="Times New Roman" pitchFamily="18" charset="0"/>
                <a:cs typeface="Times New Roman" pitchFamily="18" charset="0"/>
              </a:rPr>
              <a:t>VaR</a:t>
            </a:r>
            <a:r>
              <a:rPr lang="en-AU" baseline="-25000" dirty="0" err="1" smtClean="0">
                <a:solidFill>
                  <a:prstClr val="black"/>
                </a:solidFill>
                <a:latin typeface="Times New Roman" pitchFamily="18" charset="0"/>
                <a:cs typeface="Times New Roman" pitchFamily="18" charset="0"/>
              </a:rPr>
              <a:t>q</a:t>
            </a:r>
            <a:r>
              <a:rPr lang="en-AU" dirty="0" smtClean="0">
                <a:solidFill>
                  <a:prstClr val="black"/>
                </a:solidFill>
                <a:latin typeface="Times New Roman" pitchFamily="18" charset="0"/>
                <a:cs typeface="Times New Roman" pitchFamily="18" charset="0"/>
              </a:rPr>
              <a:t>(</a:t>
            </a:r>
            <a:r>
              <a:rPr lang="en-AU" i="1" dirty="0" smtClean="0">
                <a:solidFill>
                  <a:prstClr val="black"/>
                </a:solidFill>
                <a:latin typeface="Times New Roman" pitchFamily="18" charset="0"/>
                <a:cs typeface="Times New Roman" pitchFamily="18" charset="0"/>
              </a:rPr>
              <a:t>B</a:t>
            </a:r>
            <a:r>
              <a:rPr lang="en-AU" dirty="0" smtClean="0">
                <a:solidFill>
                  <a:prstClr val="black"/>
                </a:solidFill>
                <a:latin typeface="Times New Roman" pitchFamily="18" charset="0"/>
                <a:cs typeface="Times New Roman" pitchFamily="18" charset="0"/>
              </a:rPr>
              <a:t>) </a:t>
            </a:r>
          </a:p>
          <a:p>
            <a:endParaRPr lang="en-AU" dirty="0" smtClean="0">
              <a:solidFill>
                <a:prstClr val="black"/>
              </a:solidFill>
              <a:latin typeface="Times New Roman" pitchFamily="18" charset="0"/>
              <a:cs typeface="Times New Roman" pitchFamily="18" charset="0"/>
            </a:endParaRPr>
          </a:p>
          <a:p>
            <a:r>
              <a:rPr lang="en-AU" sz="1400" dirty="0" smtClean="0">
                <a:solidFill>
                  <a:prstClr val="black"/>
                </a:solidFill>
                <a:latin typeface="Times New Roman" pitchFamily="18" charset="0"/>
                <a:cs typeface="Times New Roman" pitchFamily="18" charset="0"/>
              </a:rPr>
              <a:t>	           With equality when A and B are perfectly tail-correlated</a:t>
            </a:r>
            <a:endParaRPr lang="en-AU" sz="14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563933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z="2000" dirty="0" smtClean="0"/>
              <a:t>Solvency  II one-year risk horizon:  satisfies three conditions - Summary of decomposing the directives- What are the basic elements?</a:t>
            </a:r>
          </a:p>
        </p:txBody>
      </p:sp>
      <p:sp>
        <p:nvSpPr>
          <p:cNvPr id="14339" name="Content Placeholder 2"/>
          <p:cNvSpPr>
            <a:spLocks noGrp="1"/>
          </p:cNvSpPr>
          <p:nvPr>
            <p:ph idx="1"/>
          </p:nvPr>
        </p:nvSpPr>
        <p:spPr>
          <a:xfrm>
            <a:off x="550863" y="1412875"/>
            <a:ext cx="9001125" cy="5111750"/>
          </a:xfrm>
        </p:spPr>
        <p:txBody>
          <a:bodyPr/>
          <a:lstStyle/>
          <a:p>
            <a:r>
              <a:rPr lang="en-US" dirty="0" smtClean="0"/>
              <a:t>Risk Capital is raised at the beginning of each year and any unused capital is released at the end of the year;</a:t>
            </a:r>
          </a:p>
          <a:p>
            <a:r>
              <a:rPr lang="en-US" dirty="0" smtClean="0"/>
              <a:t>The analyses are conditional on the first (next) calendar year being in distress (99.5%);</a:t>
            </a:r>
          </a:p>
          <a:p>
            <a:r>
              <a:rPr lang="en-US" dirty="0" smtClean="0"/>
              <a:t> At the end of the first year in distress, the balance sheet can be    “restored” in such away that the company has sufficient technical provisions (fair value of liabilities) to continue business or to transfer the liabilities to another risk bearing entity.</a:t>
            </a:r>
          </a:p>
          <a:p>
            <a:pPr algn="ctr">
              <a:buNone/>
            </a:pPr>
            <a:endParaRPr lang="en-US" dirty="0" smtClean="0"/>
          </a:p>
          <a:p>
            <a:pPr algn="ctr">
              <a:buNone/>
            </a:pPr>
            <a:r>
              <a:rPr lang="en-US" dirty="0" smtClean="0"/>
              <a:t>An important consideration is that </a:t>
            </a:r>
            <a:r>
              <a:rPr lang="en-US" b="1" u="sng" dirty="0" smtClean="0"/>
              <a:t>fungibility</a:t>
            </a:r>
            <a:r>
              <a:rPr lang="en-US" dirty="0" smtClean="0"/>
              <a:t> by calendar year is only in the forward direction</a:t>
            </a:r>
          </a:p>
          <a:p>
            <a:endParaRPr lang="en-US" dirty="0" smtClean="0"/>
          </a:p>
          <a:p>
            <a:pPr>
              <a:buFont typeface="Arial" charset="0"/>
              <a:buNone/>
            </a:pPr>
            <a:r>
              <a:rPr lang="en-US" dirty="0" smtClean="0"/>
              <a:t>    </a:t>
            </a:r>
            <a:endParaRPr lang="en-US" b="1" dirty="0" smtClean="0"/>
          </a:p>
        </p:txBody>
      </p:sp>
      <p:sp>
        <p:nvSpPr>
          <p:cNvPr id="4" name="Slide Number Placeholder 3"/>
          <p:cNvSpPr>
            <a:spLocks noGrp="1"/>
          </p:cNvSpPr>
          <p:nvPr>
            <p:ph type="sldNum" sz="quarter" idx="10"/>
          </p:nvPr>
        </p:nvSpPr>
        <p:spPr/>
        <p:txBody>
          <a:bodyPr/>
          <a:lstStyle/>
          <a:p>
            <a:pPr>
              <a:defRPr/>
            </a:pPr>
            <a:fld id="{13B9704C-A498-4DC2-82E3-E92563D8F9CB}" type="slidenum">
              <a:rPr lang="en-US"/>
              <a:pPr>
                <a:defRPr/>
              </a:pPr>
              <a:t>16</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dirty="0" smtClean="0"/>
              <a:t>One-Year Risk Horizon</a:t>
            </a:r>
          </a:p>
        </p:txBody>
      </p:sp>
      <p:sp>
        <p:nvSpPr>
          <p:cNvPr id="15363" name="Content Placeholder 2"/>
          <p:cNvSpPr>
            <a:spLocks noGrp="1"/>
          </p:cNvSpPr>
          <p:nvPr>
            <p:ph idx="1"/>
          </p:nvPr>
        </p:nvSpPr>
        <p:spPr>
          <a:xfrm>
            <a:off x="488504" y="1700808"/>
            <a:ext cx="9001125" cy="4268788"/>
          </a:xfrm>
        </p:spPr>
        <p:txBody>
          <a:bodyPr/>
          <a:lstStyle/>
          <a:p>
            <a:pPr eaLnBrk="1" hangingPunct="1"/>
            <a:r>
              <a:rPr lang="en-US" sz="2000" dirty="0" smtClean="0"/>
              <a:t>The cost of raising the risk capital, the </a:t>
            </a:r>
            <a:r>
              <a:rPr lang="en-US" sz="2000" b="1" dirty="0" smtClean="0"/>
              <a:t>Market Value Margin (MVM)</a:t>
            </a:r>
            <a:r>
              <a:rPr lang="en-US" sz="2000" dirty="0" smtClean="0"/>
              <a:t> or premium on the risk capital, also known as the </a:t>
            </a:r>
            <a:r>
              <a:rPr lang="en-US" sz="2000" b="1" dirty="0" smtClean="0"/>
              <a:t>Risk Margin</a:t>
            </a:r>
            <a:r>
              <a:rPr lang="en-US" sz="2000" dirty="0" smtClean="0"/>
              <a:t> is paid to the capital providers at the end of each year along with any unused risk capital.</a:t>
            </a:r>
          </a:p>
          <a:p>
            <a:pPr eaLnBrk="1" hangingPunct="1"/>
            <a:r>
              <a:rPr lang="en-US" sz="2000" dirty="0" smtClean="0"/>
              <a:t>The Best Estimate of Liability (BEL) is the mean (suitably discounted)</a:t>
            </a:r>
          </a:p>
          <a:p>
            <a:pPr eaLnBrk="1" hangingPunct="1"/>
            <a:r>
              <a:rPr lang="en-US" sz="2000" dirty="0" smtClean="0"/>
              <a:t>The </a:t>
            </a:r>
            <a:r>
              <a:rPr lang="en-US" sz="2000" b="1" dirty="0" smtClean="0"/>
              <a:t>Technical Provision </a:t>
            </a:r>
            <a:r>
              <a:rPr lang="en-US" sz="2000" dirty="0" smtClean="0"/>
              <a:t>or </a:t>
            </a:r>
            <a:r>
              <a:rPr lang="en-US" sz="2000" b="1" dirty="0" smtClean="0"/>
              <a:t>Fair Value</a:t>
            </a:r>
            <a:r>
              <a:rPr lang="en-US" sz="2000" dirty="0" smtClean="0"/>
              <a:t> = BEL +MVM.</a:t>
            </a:r>
          </a:p>
          <a:p>
            <a:pPr eaLnBrk="1" hangingPunct="1"/>
            <a:r>
              <a:rPr lang="en-US" sz="2000" dirty="0" smtClean="0"/>
              <a:t>For calendar year k we have BEL(k) and MVM(k).</a:t>
            </a:r>
          </a:p>
          <a:p>
            <a:pPr eaLnBrk="1" hangingPunct="1">
              <a:buNone/>
            </a:pPr>
            <a:endParaRPr lang="en-US" sz="2000" dirty="0" smtClean="0"/>
          </a:p>
          <a:p>
            <a:pPr eaLnBrk="1" hangingPunct="1">
              <a:buNone/>
            </a:pPr>
            <a:r>
              <a:rPr lang="en-US" sz="2000" dirty="0" smtClean="0"/>
              <a:t>      BELs and MVMs are additive.</a:t>
            </a:r>
          </a:p>
          <a:p>
            <a:pPr eaLnBrk="1" hangingPunct="1">
              <a:buNone/>
            </a:pPr>
            <a:endParaRPr lang="en-US" sz="2000" dirty="0" smtClean="0"/>
          </a:p>
          <a:p>
            <a:pPr eaLnBrk="1" hangingPunct="1"/>
            <a:r>
              <a:rPr lang="en-US" sz="2000" b="1" dirty="0" smtClean="0"/>
              <a:t>Here follow some relevant articles that lead to above mentioned three conditions</a:t>
            </a:r>
            <a:endParaRPr lang="en-US" sz="2000" dirty="0"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7507BCD9-8A55-48C0-9A6E-F54464078BE9}" type="slidenum">
              <a:rPr lang="en-US"/>
              <a:pPr fontAlgn="base">
                <a:spcBef>
                  <a:spcPct val="0"/>
                </a:spcBef>
                <a:spcAft>
                  <a:spcPct val="0"/>
                </a:spcAft>
                <a:defRPr/>
              </a:pPr>
              <a:t>17</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The Concept of Risk - The Fair Value of Liabilities</a:t>
            </a:r>
          </a:p>
        </p:txBody>
      </p:sp>
      <p:sp>
        <p:nvSpPr>
          <p:cNvPr id="16387" name="Content Placeholder 2"/>
          <p:cNvSpPr>
            <a:spLocks noGrp="1"/>
          </p:cNvSpPr>
          <p:nvPr>
            <p:ph idx="1"/>
          </p:nvPr>
        </p:nvSpPr>
        <p:spPr>
          <a:xfrm>
            <a:off x="550863" y="1484313"/>
            <a:ext cx="9001125" cy="4824412"/>
          </a:xfrm>
        </p:spPr>
        <p:txBody>
          <a:bodyPr/>
          <a:lstStyle/>
          <a:p>
            <a:pPr eaLnBrk="1" hangingPunct="1">
              <a:buFont typeface="Arial" charset="0"/>
              <a:buNone/>
            </a:pPr>
            <a:r>
              <a:rPr lang="en-US" b="1" smtClean="0">
                <a:solidFill>
                  <a:schemeClr val="accent1"/>
                </a:solidFill>
              </a:rPr>
              <a:t>The Solvency II Framework Directive</a:t>
            </a:r>
            <a:endParaRPr lang="en-GB" b="1" smtClean="0">
              <a:solidFill>
                <a:schemeClr val="accent1"/>
              </a:solidFill>
            </a:endParaRPr>
          </a:p>
          <a:p>
            <a:pPr eaLnBrk="1" hangingPunct="1"/>
            <a:r>
              <a:rPr lang="en-US" b="1" smtClean="0"/>
              <a:t>Article 76</a:t>
            </a:r>
            <a:r>
              <a:rPr lang="en-US" smtClean="0"/>
              <a:t>: The value of technical provisions shall correspond to the current amount insurance and reinsurance undertakings have to pay if they were to transfer their insurance and reinsurance obligations immediately to another insurance or reinsurance undertaking</a:t>
            </a:r>
            <a:endParaRPr lang="en-GB" smtClean="0"/>
          </a:p>
          <a:p>
            <a:pPr eaLnBrk="1" hangingPunct="1"/>
            <a:r>
              <a:rPr lang="en-US" b="1" smtClean="0"/>
              <a:t>Article 77</a:t>
            </a:r>
            <a:r>
              <a:rPr lang="en-US" smtClean="0"/>
              <a:t>: The value of technical provisions shall be equal to the sum of a Best Estimate and a Risk margin ….</a:t>
            </a:r>
          </a:p>
          <a:p>
            <a:pPr eaLnBrk="1" hangingPunct="1"/>
            <a:r>
              <a:rPr lang="en-US" smtClean="0"/>
              <a:t>The Best Estimate shall correspond to the probability-weighted average of future cash-flows, taking into account the value of money (expected  present value of future cash-flows), using the relevant risk-free interest rate term structure.</a:t>
            </a:r>
          </a:p>
          <a:p>
            <a:pPr eaLnBrk="1" hangingPunct="1"/>
            <a:endParaRPr lang="en-US"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AB2436F1-BD7F-4C58-8565-8303A0A1FDA3}" type="slidenum">
              <a:rPr lang="en-US"/>
              <a:pPr fontAlgn="base">
                <a:spcBef>
                  <a:spcPct val="0"/>
                </a:spcBef>
                <a:spcAft>
                  <a:spcPct val="0"/>
                </a:spcAft>
                <a:defRPr/>
              </a:pPr>
              <a:t>18</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Solvency II one-year risk horizon</a:t>
            </a:r>
            <a:endParaRPr lang="en-US" dirty="0"/>
          </a:p>
        </p:txBody>
      </p:sp>
      <p:sp>
        <p:nvSpPr>
          <p:cNvPr id="3" name="Content Placeholder 2"/>
          <p:cNvSpPr>
            <a:spLocks noGrp="1"/>
          </p:cNvSpPr>
          <p:nvPr>
            <p:ph idx="1"/>
          </p:nvPr>
        </p:nvSpPr>
        <p:spPr>
          <a:xfrm>
            <a:off x="550863" y="1484784"/>
            <a:ext cx="9001125" cy="4968552"/>
          </a:xfrm>
        </p:spPr>
        <p:txBody>
          <a:bodyPr/>
          <a:lstStyle/>
          <a:p>
            <a:r>
              <a:rPr lang="en-US" dirty="0" smtClean="0"/>
              <a:t>Solvency Capital Requirement (SCR)</a:t>
            </a:r>
          </a:p>
          <a:p>
            <a:r>
              <a:rPr lang="en-US" dirty="0" smtClean="0"/>
              <a:t>Market Value Margins (Risk Margins)</a:t>
            </a:r>
          </a:p>
          <a:p>
            <a:r>
              <a:rPr lang="en-US" dirty="0" smtClean="0"/>
              <a:t>Technical Provisions (Fair Value of Liabilities)</a:t>
            </a:r>
          </a:p>
          <a:p>
            <a:pPr>
              <a:buNone/>
            </a:pPr>
            <a:r>
              <a:rPr lang="en-US" dirty="0" smtClean="0"/>
              <a:t>    Under what (three) conditions is it necessary to compute these metrics?</a:t>
            </a:r>
          </a:p>
          <a:p>
            <a:pPr>
              <a:buNone/>
            </a:pPr>
            <a:r>
              <a:rPr lang="en-US" dirty="0" smtClean="0"/>
              <a:t>    What is the cornerstone of Solvency II?</a:t>
            </a:r>
          </a:p>
          <a:p>
            <a:pPr>
              <a:buNone/>
            </a:pPr>
            <a:r>
              <a:rPr lang="en-US" dirty="0" smtClean="0"/>
              <a:t>    Consistency of metrics from year to year on updating?</a:t>
            </a:r>
          </a:p>
          <a:p>
            <a:pPr>
              <a:buNone/>
            </a:pPr>
            <a:r>
              <a:rPr lang="en-US" dirty="0" smtClean="0"/>
              <a:t>    What are the ‘causes’ of distress in the first year such that losses reach 99.5 percentile of the loss distribution?</a:t>
            </a:r>
          </a:p>
          <a:p>
            <a:pPr>
              <a:buNone/>
            </a:pPr>
            <a:endParaRPr lang="en-US" dirty="0" smtClean="0"/>
          </a:p>
          <a:p>
            <a:pPr>
              <a:buNone/>
            </a:pPr>
            <a:r>
              <a:rPr lang="en-US" dirty="0" smtClean="0"/>
              <a:t>   Which are the LOBs that most contribute to distress?</a:t>
            </a:r>
          </a:p>
          <a:p>
            <a:pPr>
              <a:buNone/>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88D5870-AB9D-4580-9485-0A5DFC13F37D}" type="slidenum">
              <a:rPr lang="en-US" smtClean="0"/>
              <a:pPr>
                <a:defRPr/>
              </a:pPr>
              <a:t>1</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smtClean="0"/>
              <a:t>The Concept of Risk - The SCR</a:t>
            </a:r>
          </a:p>
        </p:txBody>
      </p:sp>
      <p:sp>
        <p:nvSpPr>
          <p:cNvPr id="17411" name="Content Placeholder 2"/>
          <p:cNvSpPr>
            <a:spLocks noGrp="1"/>
          </p:cNvSpPr>
          <p:nvPr>
            <p:ph idx="1"/>
          </p:nvPr>
        </p:nvSpPr>
        <p:spPr>
          <a:xfrm>
            <a:off x="550863" y="1484313"/>
            <a:ext cx="8794750" cy="4824412"/>
          </a:xfrm>
        </p:spPr>
        <p:txBody>
          <a:bodyPr/>
          <a:lstStyle/>
          <a:p>
            <a:pPr eaLnBrk="1" hangingPunct="1">
              <a:buFont typeface="Arial" charset="0"/>
              <a:buNone/>
            </a:pPr>
            <a:r>
              <a:rPr lang="en-GB" b="1" dirty="0" smtClean="0">
                <a:solidFill>
                  <a:schemeClr val="accent1"/>
                </a:solidFill>
              </a:rPr>
              <a:t>The Solvency II Framework Directive</a:t>
            </a:r>
          </a:p>
          <a:p>
            <a:pPr eaLnBrk="1" hangingPunct="1">
              <a:buFont typeface="Arial" charset="0"/>
              <a:buNone/>
            </a:pPr>
            <a:r>
              <a:rPr lang="en-GB" dirty="0" smtClean="0"/>
              <a:t>	</a:t>
            </a:r>
            <a:r>
              <a:rPr lang="en-GB" b="1" dirty="0" smtClean="0"/>
              <a:t>Article 101</a:t>
            </a:r>
            <a:r>
              <a:rPr lang="en-GB" dirty="0" smtClean="0"/>
              <a:t>: </a:t>
            </a:r>
            <a:r>
              <a:rPr lang="en-US" dirty="0" smtClean="0"/>
              <a:t>The Solvency Capital Requirement (SCR) shall... correspond to the Value-at-Risk (VaR) on the basis own funds</a:t>
            </a:r>
            <a:r>
              <a:rPr lang="en-US" baseline="30000" dirty="0" smtClean="0"/>
              <a:t>1) </a:t>
            </a:r>
            <a:r>
              <a:rPr lang="en-US" dirty="0" smtClean="0"/>
              <a:t>... subject to a confidence level of 99.5% over a one-year period.</a:t>
            </a:r>
            <a:endParaRPr lang="en-GB" dirty="0" smtClean="0"/>
          </a:p>
          <a:p>
            <a:pPr eaLnBrk="1" hangingPunct="1"/>
            <a:r>
              <a:rPr lang="en-US" dirty="0" smtClean="0"/>
              <a:t> Initial Capital covers at least the potential change in the Fair Value under severe adverse conditions, represented by the 99.5% percentile of the range of possible Fair Values at the end of the selected solvency one-year time horizon; adverse conditions represent a distress scenario for the company.</a:t>
            </a:r>
          </a:p>
          <a:p>
            <a:pPr eaLnBrk="1" hangingPunct="1">
              <a:buFont typeface="Arial" charset="0"/>
              <a:buNone/>
            </a:pPr>
            <a:r>
              <a:rPr lang="en-US" sz="1600" dirty="0" smtClean="0"/>
              <a:t>	</a:t>
            </a:r>
          </a:p>
          <a:p>
            <a:pPr eaLnBrk="1" hangingPunct="1">
              <a:buFont typeface="Arial" charset="0"/>
              <a:buNone/>
            </a:pPr>
            <a:r>
              <a:rPr lang="en-US" sz="1600" dirty="0" smtClean="0"/>
              <a:t>	1) Essentially, basis own funds defined as the excess of assets over liabilities, both assessed at market value (or capital market consistent value, where a market does not exist)</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842A169E-8335-4E64-92BE-F3C39E6BF5F2}" type="slidenum">
              <a:rPr lang="en-US"/>
              <a:pPr fontAlgn="base">
                <a:spcBef>
                  <a:spcPct val="0"/>
                </a:spcBef>
                <a:spcAft>
                  <a:spcPct val="0"/>
                </a:spcAft>
                <a:defRPr/>
              </a:pPr>
              <a:t>19</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dirty="0" smtClean="0"/>
              <a:t>The Concept of Risk - The SCR</a:t>
            </a:r>
          </a:p>
        </p:txBody>
      </p:sp>
      <p:sp>
        <p:nvSpPr>
          <p:cNvPr id="19459" name="Content Placeholder 2"/>
          <p:cNvSpPr>
            <a:spLocks noGrp="1"/>
          </p:cNvSpPr>
          <p:nvPr>
            <p:ph idx="1"/>
          </p:nvPr>
        </p:nvSpPr>
        <p:spPr>
          <a:xfrm>
            <a:off x="200025" y="1412776"/>
            <a:ext cx="9145588" cy="5040560"/>
          </a:xfrm>
        </p:spPr>
        <p:txBody>
          <a:bodyPr/>
          <a:lstStyle/>
          <a:p>
            <a:pPr eaLnBrk="1" hangingPunct="1">
              <a:buFont typeface="Arial" charset="0"/>
              <a:buNone/>
            </a:pPr>
            <a:r>
              <a:rPr lang="en-US" sz="2200" dirty="0" smtClean="0"/>
              <a:t>	As detailed in the </a:t>
            </a:r>
            <a:r>
              <a:rPr lang="en-US" sz="2200" b="1" dirty="0" smtClean="0"/>
              <a:t>Insurance ERM analysis of Solvency II</a:t>
            </a:r>
            <a:r>
              <a:rPr lang="en-US" sz="2200" dirty="0" smtClean="0"/>
              <a:t>: </a:t>
            </a:r>
          </a:p>
          <a:p>
            <a:pPr eaLnBrk="1" hangingPunct="1">
              <a:buFont typeface="Arial" charset="0"/>
              <a:buNone/>
            </a:pPr>
            <a:r>
              <a:rPr lang="en-US" sz="2200" b="1" dirty="0" smtClean="0"/>
              <a:t>     GREAT WEB SITE- decomposes </a:t>
            </a:r>
            <a:r>
              <a:rPr lang="en-US" sz="2200" b="1" smtClean="0"/>
              <a:t>the directives.</a:t>
            </a:r>
            <a:endParaRPr lang="en-US" sz="2200" b="1" dirty="0" smtClean="0"/>
          </a:p>
          <a:p>
            <a:pPr eaLnBrk="1" hangingPunct="1">
              <a:buFont typeface="Arial" charset="0"/>
              <a:buNone/>
            </a:pPr>
            <a:r>
              <a:rPr lang="en-US" sz="2200" dirty="0" smtClean="0"/>
              <a:t>	“The fair value balance sheet is one of the cornerstones of Solvency II, and its impact is not restricted only to the calculation of fair value assets and liabilities. The concept of market value margin (MVM), and the related one-year risk approach in the calculation of the solvency capital requirement (SCR), find their origin in this fair value driven approach: </a:t>
            </a:r>
            <a:r>
              <a:rPr lang="en-US" sz="2200" u="sng" dirty="0" smtClean="0"/>
              <a:t>re/insurance companies should have enough capital on their balance sheet to cover the risks that can emerge over a 12-month timeframe, and allow for a (theoretical) transfer of all (contractual) liabilities at the end of this balance-sheet period. This means that companies have to be able to calculate the impact of such shocks on their end-of-year balance sheets, and value these in such a way that they can be transferred to a third party.”</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BD8ADBFB-F834-41C6-AE40-FC414E72FBA8}" type="slidenum">
              <a:rPr lang="en-US"/>
              <a:pPr fontAlgn="base">
                <a:spcBef>
                  <a:spcPct val="0"/>
                </a:spcBef>
                <a:spcAft>
                  <a:spcPct val="0"/>
                </a:spcAft>
                <a:defRPr/>
              </a:pPr>
              <a:t>20</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One-Year Risk Horizon</a:t>
            </a:r>
            <a:endParaRPr lang="en-US" dirty="0"/>
          </a:p>
        </p:txBody>
      </p:sp>
      <p:sp>
        <p:nvSpPr>
          <p:cNvPr id="3" name="Content Placeholder 2"/>
          <p:cNvSpPr>
            <a:spLocks noGrp="1"/>
          </p:cNvSpPr>
          <p:nvPr>
            <p:ph idx="1"/>
          </p:nvPr>
        </p:nvSpPr>
        <p:spPr>
          <a:xfrm>
            <a:off x="550863" y="1700808"/>
            <a:ext cx="9001125" cy="4536504"/>
          </a:xfrm>
        </p:spPr>
        <p:txBody>
          <a:bodyPr/>
          <a:lstStyle/>
          <a:p>
            <a:pPr>
              <a:buNone/>
            </a:pPr>
            <a:r>
              <a:rPr lang="en-US" dirty="0" smtClean="0"/>
              <a:t>    To satisfy Solvency II one-year risk horizon the Economic Balance Sheet at inception must have sufficient SCR and Fair Value to withstand a first (next) calendar year in distress at 99.5%, and be able to be restored to its Fair Value at the beginning of the second year. </a:t>
            </a:r>
          </a:p>
          <a:p>
            <a:pPr>
              <a:buNone/>
            </a:pPr>
            <a:endParaRPr lang="en-US" dirty="0" smtClean="0"/>
          </a:p>
          <a:p>
            <a:pPr algn="ctr">
              <a:buNone/>
            </a:pPr>
            <a:r>
              <a:rPr lang="en-US" dirty="0" smtClean="0"/>
              <a:t>Fair Value= BEL + Market Value Margin (Risk Margin)</a:t>
            </a:r>
          </a:p>
          <a:p>
            <a:pPr>
              <a:buNone/>
            </a:pPr>
            <a:r>
              <a:rPr lang="en-US" dirty="0" smtClean="0"/>
              <a:t>    </a:t>
            </a:r>
          </a:p>
          <a:p>
            <a:pPr>
              <a:buNone/>
            </a:pPr>
            <a:r>
              <a:rPr lang="en-US" dirty="0" smtClean="0"/>
              <a:t>    It is also assumed that Risk Capital is raised from the capital providers at the beginning of each year and released if not fully used at the end of the year.</a:t>
            </a:r>
            <a:endParaRPr lang="en-US" dirty="0"/>
          </a:p>
        </p:txBody>
      </p:sp>
      <p:sp>
        <p:nvSpPr>
          <p:cNvPr id="4" name="Slide Number Placeholder 3"/>
          <p:cNvSpPr>
            <a:spLocks noGrp="1"/>
          </p:cNvSpPr>
          <p:nvPr>
            <p:ph type="sldNum" sz="quarter" idx="10"/>
          </p:nvPr>
        </p:nvSpPr>
        <p:spPr/>
        <p:txBody>
          <a:bodyPr/>
          <a:lstStyle/>
          <a:p>
            <a:pPr>
              <a:defRPr/>
            </a:pPr>
            <a:fld id="{688D5870-AB9D-4580-9485-0A5DFC13F37D}" type="slidenum">
              <a:rPr lang="en-US" smtClean="0"/>
              <a:pPr>
                <a:defRPr/>
              </a:pPr>
              <a:t>21</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GB" dirty="0" smtClean="0"/>
              <a:t>Definition of SCR</a:t>
            </a:r>
            <a:endParaRPr lang="en-US" dirty="0" smtClean="0"/>
          </a:p>
        </p:txBody>
      </p:sp>
      <p:sp>
        <p:nvSpPr>
          <p:cNvPr id="22531" name="Content Placeholder 2"/>
          <p:cNvSpPr>
            <a:spLocks noGrp="1"/>
          </p:cNvSpPr>
          <p:nvPr>
            <p:ph idx="1"/>
          </p:nvPr>
        </p:nvSpPr>
        <p:spPr>
          <a:xfrm>
            <a:off x="273050" y="1412776"/>
            <a:ext cx="9359900" cy="4713387"/>
          </a:xfrm>
        </p:spPr>
        <p:txBody>
          <a:bodyPr/>
          <a:lstStyle/>
          <a:p>
            <a:pPr eaLnBrk="1" hangingPunct="1">
              <a:buFont typeface="Arial" charset="0"/>
              <a:buNone/>
            </a:pPr>
            <a:r>
              <a:rPr lang="en-US" dirty="0" smtClean="0"/>
              <a:t>   The above extracts lead to the following definition: the SCR for the one-year risk horizon is the Value-at-Risk for the first year plus the change (increase) in technical provisions (TP), equivalently, fair value, in the subsequent years (suitably discounted), </a:t>
            </a:r>
            <a:r>
              <a:rPr lang="en-US" b="1" dirty="0" smtClean="0"/>
              <a:t>conditional</a:t>
            </a:r>
            <a:r>
              <a:rPr lang="en-US" dirty="0" smtClean="0"/>
              <a:t> on the first year being in distress.</a:t>
            </a:r>
          </a:p>
          <a:p>
            <a:pPr eaLnBrk="1" hangingPunct="1"/>
            <a:endParaRPr lang="en-US" dirty="0" smtClean="0"/>
          </a:p>
          <a:p>
            <a:pPr eaLnBrk="1" hangingPunct="1">
              <a:buFont typeface="Arial" charset="0"/>
              <a:buNone/>
            </a:pPr>
            <a:r>
              <a:rPr lang="en-US" dirty="0" smtClean="0"/>
              <a:t>	SCR = VaR99.5%(1) + ΔTP(2) + ΔTP(3) + ... + ΔTP(n),</a:t>
            </a:r>
          </a:p>
          <a:p>
            <a:pPr eaLnBrk="1" hangingPunct="1">
              <a:buFont typeface="Arial" charset="0"/>
              <a:buNone/>
            </a:pPr>
            <a:endParaRPr lang="en-US" dirty="0" smtClean="0"/>
          </a:p>
          <a:p>
            <a:pPr eaLnBrk="1" hangingPunct="1">
              <a:buFont typeface="Arial" charset="0"/>
              <a:buNone/>
            </a:pPr>
            <a:r>
              <a:rPr lang="en-US" dirty="0" smtClean="0"/>
              <a:t>	where n is the limit of run-off.</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DDBAD6C3-FE1E-41BA-9CE1-B4FA03991B83}" type="slidenum">
              <a:rPr lang="en-US"/>
              <a:pPr fontAlgn="base">
                <a:spcBef>
                  <a:spcPct val="0"/>
                </a:spcBef>
                <a:spcAft>
                  <a:spcPct val="0"/>
                </a:spcAft>
                <a:defRPr/>
              </a:pPr>
              <a:t>22</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GB" dirty="0" smtClean="0"/>
              <a:t>Definition of SCR</a:t>
            </a:r>
            <a:endParaRPr lang="en-US" dirty="0" smtClean="0"/>
          </a:p>
        </p:txBody>
      </p:sp>
      <p:sp>
        <p:nvSpPr>
          <p:cNvPr id="22531" name="Content Placeholder 2"/>
          <p:cNvSpPr>
            <a:spLocks noGrp="1"/>
          </p:cNvSpPr>
          <p:nvPr>
            <p:ph idx="1"/>
          </p:nvPr>
        </p:nvSpPr>
        <p:spPr>
          <a:xfrm>
            <a:off x="273050" y="1412776"/>
            <a:ext cx="9359900" cy="4713387"/>
          </a:xfrm>
        </p:spPr>
        <p:txBody>
          <a:bodyPr/>
          <a:lstStyle/>
          <a:p>
            <a:pPr marL="0" indent="0">
              <a:buNone/>
            </a:pPr>
            <a:r>
              <a:rPr lang="en-AU" dirty="0" smtClean="0"/>
              <a:t>From: </a:t>
            </a:r>
            <a:r>
              <a:rPr lang="en-AU" b="1" dirty="0" smtClean="0"/>
              <a:t>CEIOPS-Doc-67-10_L2_Advice Non Life Underwriting Risk </a:t>
            </a:r>
          </a:p>
          <a:p>
            <a:pPr marL="0" indent="0">
              <a:buNone/>
            </a:pPr>
            <a:r>
              <a:rPr lang="en-AU" dirty="0" smtClean="0"/>
              <a:t>4.38. </a:t>
            </a:r>
          </a:p>
          <a:p>
            <a:pPr marL="0" indent="0">
              <a:buNone/>
            </a:pPr>
            <a:r>
              <a:rPr lang="en-AU" dirty="0"/>
              <a:t>	</a:t>
            </a:r>
            <a:r>
              <a:rPr lang="en-AU" dirty="0" smtClean="0"/>
              <a:t>“The </a:t>
            </a:r>
            <a:r>
              <a:rPr lang="en-AU" dirty="0"/>
              <a:t>SCR is the difference between the economic balance </a:t>
            </a:r>
            <a:r>
              <a:rPr lang="en-AU" dirty="0" smtClean="0"/>
              <a:t>	sheets </a:t>
            </a:r>
            <a:r>
              <a:rPr lang="en-AU" dirty="0"/>
              <a:t>over </a:t>
            </a:r>
            <a:r>
              <a:rPr lang="en-AU" dirty="0" smtClean="0"/>
              <a:t>the one </a:t>
            </a:r>
            <a:r>
              <a:rPr lang="en-AU" dirty="0"/>
              <a:t>year time horizon in the distressed </a:t>
            </a:r>
            <a:r>
              <a:rPr lang="en-AU" dirty="0" smtClean="0"/>
              <a:t>	scenario</a:t>
            </a:r>
            <a:r>
              <a:rPr lang="en-AU" dirty="0"/>
              <a:t>. This implicitly </a:t>
            </a:r>
            <a:r>
              <a:rPr lang="en-AU" dirty="0" smtClean="0"/>
              <a:t>suggests the </a:t>
            </a:r>
            <a:r>
              <a:rPr lang="en-AU" dirty="0"/>
              <a:t>difference between all </a:t>
            </a:r>
            <a:r>
              <a:rPr lang="en-AU" dirty="0" smtClean="0"/>
              <a:t>	component </a:t>
            </a:r>
            <a:r>
              <a:rPr lang="en-AU" dirty="0"/>
              <a:t>parts should be analysed </a:t>
            </a:r>
            <a:r>
              <a:rPr lang="en-AU" dirty="0" smtClean="0"/>
              <a:t>which includes </a:t>
            </a:r>
            <a:r>
              <a:rPr lang="en-AU" dirty="0"/>
              <a:t>the risk </a:t>
            </a:r>
            <a:r>
              <a:rPr lang="en-AU" dirty="0" smtClean="0"/>
              <a:t>	margin</a:t>
            </a:r>
            <a:r>
              <a:rPr lang="en-AU" dirty="0"/>
              <a:t>. CEIOPS has assumed for the purpose of </a:t>
            </a:r>
            <a:r>
              <a:rPr lang="en-AU" dirty="0" smtClean="0"/>
              <a:t>the </a:t>
            </a:r>
            <a:r>
              <a:rPr lang="en-AU" smtClean="0"/>
              <a:t>standard 	formula </a:t>
            </a:r>
            <a:r>
              <a:rPr lang="en-AU" dirty="0"/>
              <a:t>that there is no change in the risk margin</a:t>
            </a:r>
            <a:r>
              <a:rPr lang="en-AU" dirty="0" smtClean="0"/>
              <a:t>.</a:t>
            </a:r>
            <a:r>
              <a:rPr lang="en-US" dirty="0" smtClean="0"/>
              <a:t>”</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DDBAD6C3-FE1E-41BA-9CE1-B4FA03991B83}" type="slidenum">
              <a:rPr lang="en-US"/>
              <a:pPr fontAlgn="base">
                <a:spcBef>
                  <a:spcPct val="0"/>
                </a:spcBef>
                <a:spcAft>
                  <a:spcPct val="0"/>
                </a:spcAft>
                <a:defRPr/>
              </a:pPr>
              <a:t>23</a:t>
            </a:fld>
            <a:endParaRPr lang="en-US"/>
          </a:p>
        </p:txBody>
      </p:sp>
    </p:spTree>
    <p:extLst>
      <p:ext uri="{BB962C8B-B14F-4D97-AF65-F5344CB8AC3E}">
        <p14:creationId xmlns:p14="http://schemas.microsoft.com/office/powerpoint/2010/main" val="39570602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smtClean="0"/>
              <a:t>The Concept of Risk Horizon Perspective</a:t>
            </a:r>
          </a:p>
        </p:txBody>
      </p:sp>
      <p:sp>
        <p:nvSpPr>
          <p:cNvPr id="23555" name="Content Placeholder 2"/>
          <p:cNvSpPr>
            <a:spLocks noGrp="1"/>
          </p:cNvSpPr>
          <p:nvPr>
            <p:ph idx="1"/>
          </p:nvPr>
        </p:nvSpPr>
        <p:spPr>
          <a:xfrm>
            <a:off x="550863" y="1341438"/>
            <a:ext cx="9001125" cy="4784725"/>
          </a:xfrm>
        </p:spPr>
        <p:txBody>
          <a:bodyPr/>
          <a:lstStyle/>
          <a:p>
            <a:pPr eaLnBrk="1" hangingPunct="1">
              <a:buFont typeface="Arial" charset="0"/>
              <a:buNone/>
            </a:pPr>
            <a:r>
              <a:rPr lang="en-GB" b="1" dirty="0" smtClean="0">
                <a:solidFill>
                  <a:schemeClr val="accent1"/>
                </a:solidFill>
              </a:rPr>
              <a:t>Quantification Requirements- What do we need to compute SII metrics?</a:t>
            </a:r>
          </a:p>
          <a:p>
            <a:pPr eaLnBrk="1" hangingPunct="1"/>
            <a:r>
              <a:rPr lang="en-US" sz="1600" dirty="0" smtClean="0"/>
              <a:t>For the calculation of the </a:t>
            </a:r>
            <a:r>
              <a:rPr lang="en-US" sz="1600" b="1" dirty="0" smtClean="0"/>
              <a:t>Technical Provisions</a:t>
            </a:r>
            <a:r>
              <a:rPr lang="en-US" sz="1600" dirty="0" smtClean="0"/>
              <a:t>, </a:t>
            </a:r>
            <a:r>
              <a:rPr lang="en-US" sz="1600" b="1" dirty="0" smtClean="0"/>
              <a:t>Market Value Margins</a:t>
            </a:r>
            <a:r>
              <a:rPr lang="en-US" sz="1600" dirty="0" smtClean="0"/>
              <a:t> and </a:t>
            </a:r>
            <a:r>
              <a:rPr lang="en-US" sz="1600" b="1" dirty="0" smtClean="0"/>
              <a:t>SCR</a:t>
            </a:r>
            <a:r>
              <a:rPr lang="en-US" sz="1600" dirty="0" smtClean="0"/>
              <a:t> for both the </a:t>
            </a:r>
            <a:r>
              <a:rPr lang="en-US" sz="1600" b="1" dirty="0" smtClean="0"/>
              <a:t>One-year Risk Horizon </a:t>
            </a:r>
            <a:r>
              <a:rPr lang="en-US" sz="1600" dirty="0" smtClean="0"/>
              <a:t>(and </a:t>
            </a:r>
            <a:r>
              <a:rPr lang="en-US" sz="1600" b="1" dirty="0" smtClean="0"/>
              <a:t>Ultimate Year Risk Horizon</a:t>
            </a:r>
            <a:r>
              <a:rPr lang="en-US" sz="1600" dirty="0" smtClean="0"/>
              <a:t>) for the aggregate of all long-tail LOB’s and each LOB separately the following critical information is required:</a:t>
            </a:r>
          </a:p>
          <a:p>
            <a:pPr lvl="1" eaLnBrk="1" hangingPunct="1"/>
            <a:r>
              <a:rPr lang="en-US" sz="1600" dirty="0" smtClean="0"/>
              <a:t>Probability distributions of paid losses (liability stream) by </a:t>
            </a:r>
            <a:r>
              <a:rPr lang="en-US" sz="1600" b="1" dirty="0" smtClean="0"/>
              <a:t>calendar year </a:t>
            </a:r>
            <a:r>
              <a:rPr lang="en-US" sz="1600" dirty="0" smtClean="0"/>
              <a:t>(k =1,.,n) and their correlations, for each LOB and the </a:t>
            </a:r>
            <a:r>
              <a:rPr lang="en-US" sz="1600" b="1" dirty="0" smtClean="0"/>
              <a:t>aggregate</a:t>
            </a:r>
            <a:r>
              <a:rPr lang="en-US" sz="1600" dirty="0" smtClean="0"/>
              <a:t> of all LOB’s</a:t>
            </a:r>
            <a:endParaRPr lang="en-GB" sz="1600" dirty="0" smtClean="0"/>
          </a:p>
          <a:p>
            <a:pPr lvl="1" eaLnBrk="1" hangingPunct="1"/>
            <a:r>
              <a:rPr lang="en-US" sz="1600" dirty="0" smtClean="0"/>
              <a:t>Probability distributions of total reserves for each LOB and the aggregate of all LOB’s.</a:t>
            </a:r>
          </a:p>
          <a:p>
            <a:pPr lvl="1" eaLnBrk="1" hangingPunct="1"/>
            <a:r>
              <a:rPr lang="en-US" sz="1600" dirty="0" smtClean="0"/>
              <a:t>Probability  distributions  of  the  aggregate  paid  losses from  calendar year k to calendar year n for each LOB and the aggregate of all LOB’s.  This  is  required  for  each  k  ranging  from  1 to n, where complete run-off is achieved at the ultimate calendar year n</a:t>
            </a:r>
          </a:p>
          <a:p>
            <a:pPr lvl="1" eaLnBrk="1" hangingPunct="1"/>
            <a:r>
              <a:rPr lang="en-US" sz="1600" dirty="0" smtClean="0"/>
              <a:t>Conditional Probability distributions, conditional on the first (next) calendar year being in “distress”.</a:t>
            </a:r>
          </a:p>
          <a:p>
            <a:pPr eaLnBrk="1" hangingPunct="1"/>
            <a:r>
              <a:rPr lang="en-US" sz="1600" dirty="0" smtClean="0"/>
              <a:t>Armed with these distributions </a:t>
            </a:r>
            <a:r>
              <a:rPr lang="en-US" sz="1600" b="1" u="sng" dirty="0" smtClean="0"/>
              <a:t>any risk measure can be computed</a:t>
            </a:r>
            <a:r>
              <a:rPr lang="en-US" sz="1600" dirty="0" smtClean="0"/>
              <a:t>, including VaR(k) for the paid losses (total loss) in calendar year k; and </a:t>
            </a:r>
            <a:r>
              <a:rPr lang="en-US" sz="1600" b="1" dirty="0" smtClean="0"/>
              <a:t>Market Value Margins</a:t>
            </a:r>
            <a:r>
              <a:rPr lang="en-US" sz="1600" dirty="0" smtClean="0"/>
              <a:t>, </a:t>
            </a:r>
            <a:r>
              <a:rPr lang="en-US" sz="1600" b="1" dirty="0" smtClean="0"/>
              <a:t>Technical Provisions</a:t>
            </a:r>
            <a:r>
              <a:rPr lang="en-US" sz="1600" dirty="0" smtClean="0"/>
              <a:t> and VaRs conditional on the first year in distress, for each LOB and the aggregate of all LOB’s.</a:t>
            </a:r>
          </a:p>
          <a:p>
            <a:pPr lvl="1" eaLnBrk="1" hangingPunct="1"/>
            <a:endParaRPr lang="en-US" sz="1600" dirty="0" smtClean="0"/>
          </a:p>
          <a:p>
            <a:pPr eaLnBrk="1" hangingPunct="1"/>
            <a:endParaRPr lang="en-US" dirty="0"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8ABA5577-62F3-486B-B70C-194E86CF99AA}" type="slidenum">
              <a:rPr lang="en-US"/>
              <a:pPr fontAlgn="base">
                <a:spcBef>
                  <a:spcPct val="0"/>
                </a:spcBef>
                <a:spcAft>
                  <a:spcPct val="0"/>
                </a:spcAft>
                <a:defRPr/>
              </a:pPr>
              <a:t>24</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Content Placeholder 4" descr="19-04-2010 2-43-03 PM.png"/>
          <p:cNvPicPr>
            <a:picLocks noChangeAspect="1"/>
          </p:cNvPicPr>
          <p:nvPr/>
        </p:nvPicPr>
        <p:blipFill>
          <a:blip r:embed="rId2" cstate="print"/>
          <a:srcRect/>
          <a:stretch>
            <a:fillRect/>
          </a:stretch>
        </p:blipFill>
        <p:spPr bwMode="auto">
          <a:xfrm>
            <a:off x="488950" y="1743075"/>
            <a:ext cx="8539163" cy="4926013"/>
          </a:xfrm>
          <a:prstGeom prst="rect">
            <a:avLst/>
          </a:prstGeom>
          <a:noFill/>
          <a:ln w="9525">
            <a:noFill/>
            <a:miter lim="800000"/>
            <a:headEnd/>
            <a:tailEnd/>
          </a:ln>
        </p:spPr>
      </p:pic>
      <p:sp>
        <p:nvSpPr>
          <p:cNvPr id="24579" name="Title 1"/>
          <p:cNvSpPr>
            <a:spLocks noGrp="1"/>
          </p:cNvSpPr>
          <p:nvPr>
            <p:ph type="title"/>
          </p:nvPr>
        </p:nvSpPr>
        <p:spPr/>
        <p:txBody>
          <a:bodyPr/>
          <a:lstStyle/>
          <a:p>
            <a:pPr eaLnBrk="1" hangingPunct="1"/>
            <a:r>
              <a:rPr lang="en-US" smtClean="0"/>
              <a:t>Risk Capital – One Year risk Horizon</a:t>
            </a:r>
          </a:p>
        </p:txBody>
      </p:sp>
      <p:sp>
        <p:nvSpPr>
          <p:cNvPr id="24580" name="Content Placeholder 2"/>
          <p:cNvSpPr>
            <a:spLocks noGrp="1"/>
          </p:cNvSpPr>
          <p:nvPr>
            <p:ph idx="1"/>
          </p:nvPr>
        </p:nvSpPr>
        <p:spPr>
          <a:xfrm>
            <a:off x="550863" y="1484313"/>
            <a:ext cx="9001125" cy="431800"/>
          </a:xfrm>
        </p:spPr>
        <p:txBody>
          <a:bodyPr/>
          <a:lstStyle/>
          <a:p>
            <a:pPr eaLnBrk="1" hangingPunct="1">
              <a:buFont typeface="Arial" charset="0"/>
              <a:buNone/>
            </a:pPr>
            <a:r>
              <a:rPr lang="en-US" b="1" smtClean="0">
                <a:solidFill>
                  <a:schemeClr val="accent1"/>
                </a:solidFill>
              </a:rPr>
              <a:t>Simplest Case: Only One Year Runoff</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9D7BE7DB-3433-46D2-BF73-6CEA58E6FD2C}" type="slidenum">
              <a:rPr lang="en-US"/>
              <a:pPr fontAlgn="base">
                <a:spcBef>
                  <a:spcPct val="0"/>
                </a:spcBef>
                <a:spcAft>
                  <a:spcPct val="0"/>
                </a:spcAft>
                <a:defRPr/>
              </a:pPr>
              <a:t>25</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Content Placeholder 4" descr="19-04-2010 2-43-03 PM.png"/>
          <p:cNvPicPr>
            <a:picLocks noChangeAspect="1"/>
          </p:cNvPicPr>
          <p:nvPr/>
        </p:nvPicPr>
        <p:blipFill>
          <a:blip r:embed="rId2" cstate="print"/>
          <a:srcRect/>
          <a:stretch>
            <a:fillRect/>
          </a:stretch>
        </p:blipFill>
        <p:spPr bwMode="auto">
          <a:xfrm>
            <a:off x="560388" y="1844675"/>
            <a:ext cx="8020050" cy="4694238"/>
          </a:xfrm>
          <a:prstGeom prst="rect">
            <a:avLst/>
          </a:prstGeom>
          <a:noFill/>
          <a:ln w="9525">
            <a:noFill/>
            <a:miter lim="800000"/>
            <a:headEnd/>
            <a:tailEnd/>
          </a:ln>
        </p:spPr>
      </p:pic>
      <p:sp>
        <p:nvSpPr>
          <p:cNvPr id="25603" name="Title 1"/>
          <p:cNvSpPr>
            <a:spLocks noGrp="1"/>
          </p:cNvSpPr>
          <p:nvPr>
            <p:ph type="title"/>
          </p:nvPr>
        </p:nvSpPr>
        <p:spPr/>
        <p:txBody>
          <a:bodyPr/>
          <a:lstStyle/>
          <a:p>
            <a:pPr eaLnBrk="1" hangingPunct="1"/>
            <a:r>
              <a:rPr lang="en-US" smtClean="0"/>
              <a:t>Risk Capital – One Year risk Horizon</a:t>
            </a:r>
          </a:p>
        </p:txBody>
      </p:sp>
      <p:sp>
        <p:nvSpPr>
          <p:cNvPr id="25604" name="Content Placeholder 2"/>
          <p:cNvSpPr>
            <a:spLocks noGrp="1"/>
          </p:cNvSpPr>
          <p:nvPr>
            <p:ph idx="1"/>
          </p:nvPr>
        </p:nvSpPr>
        <p:spPr>
          <a:xfrm>
            <a:off x="550863" y="1484313"/>
            <a:ext cx="9001125" cy="431800"/>
          </a:xfrm>
        </p:spPr>
        <p:txBody>
          <a:bodyPr/>
          <a:lstStyle/>
          <a:p>
            <a:pPr eaLnBrk="1" hangingPunct="1">
              <a:buFont typeface="Arial" charset="0"/>
              <a:buNone/>
            </a:pPr>
            <a:r>
              <a:rPr lang="en-US" b="1" smtClean="0">
                <a:solidFill>
                  <a:schemeClr val="accent1"/>
                </a:solidFill>
              </a:rPr>
              <a:t>Next Simplest Case: Two Year runoff, No correlation</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103973D1-B16E-43DD-9CB1-D28E962A0908}" type="slidenum">
              <a:rPr lang="en-US"/>
              <a:pPr fontAlgn="base">
                <a:spcBef>
                  <a:spcPct val="0"/>
                </a:spcBef>
                <a:spcAft>
                  <a:spcPct val="0"/>
                </a:spcAft>
                <a:defRPr/>
              </a:pPr>
              <a:t>26</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1754646" y="739372"/>
            <a:ext cx="6322115" cy="461665"/>
          </a:xfrm>
          <a:prstGeom prst="rect">
            <a:avLst/>
          </a:prstGeom>
          <a:noFill/>
        </p:spPr>
        <p:txBody>
          <a:bodyPr wrap="none" rtlCol="0">
            <a:spAutoFit/>
          </a:bodyPr>
          <a:lstStyle/>
          <a:p>
            <a:pPr fontAlgn="auto">
              <a:spcBef>
                <a:spcPts val="0"/>
              </a:spcBef>
              <a:spcAft>
                <a:spcPts val="0"/>
              </a:spcAft>
            </a:pPr>
            <a:r>
              <a:rPr lang="en-AU" sz="2400" b="1" dirty="0" smtClean="0">
                <a:solidFill>
                  <a:prstClr val="black"/>
                </a:solidFill>
                <a:latin typeface="Calibri"/>
              </a:rPr>
              <a:t>Capital flow: Uncorrelated future calendar years</a:t>
            </a:r>
            <a:endParaRPr lang="en-AU" sz="2400" b="1" dirty="0">
              <a:solidFill>
                <a:prstClr val="black"/>
              </a:solidFill>
              <a:latin typeface="Calibri"/>
            </a:endParaRPr>
          </a:p>
        </p:txBody>
      </p:sp>
      <p:sp>
        <p:nvSpPr>
          <p:cNvPr id="87" name="Rectangle 115"/>
          <p:cNvSpPr>
            <a:spLocks noChangeArrowheads="1"/>
          </p:cNvSpPr>
          <p:nvPr/>
        </p:nvSpPr>
        <p:spPr bwMode="auto">
          <a:xfrm>
            <a:off x="2865404" y="3810216"/>
            <a:ext cx="1440000" cy="391477"/>
          </a:xfrm>
          <a:prstGeom prst="rect">
            <a:avLst/>
          </a:prstGeom>
          <a:gradFill rotWithShape="1">
            <a:gsLst>
              <a:gs pos="0">
                <a:srgbClr val="8064A2">
                  <a:shade val="51000"/>
                  <a:satMod val="130000"/>
                  <a:alpha val="50000"/>
                </a:srgbClr>
              </a:gs>
              <a:gs pos="80000">
                <a:srgbClr val="8064A2">
                  <a:shade val="93000"/>
                  <a:satMod val="130000"/>
                  <a:alpha val="50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88" name="Rectangle 109"/>
          <p:cNvSpPr>
            <a:spLocks noChangeArrowheads="1"/>
          </p:cNvSpPr>
          <p:nvPr/>
        </p:nvSpPr>
        <p:spPr bwMode="auto">
          <a:xfrm>
            <a:off x="2865404" y="4199992"/>
            <a:ext cx="1440000" cy="720079"/>
          </a:xfrm>
          <a:prstGeom prst="rect">
            <a:avLst/>
          </a:prstGeom>
          <a:gradFill rotWithShape="1">
            <a:gsLst>
              <a:gs pos="0">
                <a:srgbClr val="FFCC00"/>
              </a:gs>
              <a:gs pos="80000">
                <a:srgbClr val="FFFF00"/>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 (2+)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89" name="Rectangle 103"/>
          <p:cNvSpPr>
            <a:spLocks noChangeArrowheads="1"/>
          </p:cNvSpPr>
          <p:nvPr/>
        </p:nvSpPr>
        <p:spPr bwMode="auto">
          <a:xfrm>
            <a:off x="2864323" y="2255775"/>
            <a:ext cx="1440000" cy="1204564"/>
          </a:xfrm>
          <a:prstGeom prst="rect">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Risk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Capital (1)</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90" name="Rectangle 102"/>
          <p:cNvSpPr>
            <a:spLocks noChangeArrowheads="1"/>
          </p:cNvSpPr>
          <p:nvPr/>
        </p:nvSpPr>
        <p:spPr bwMode="auto">
          <a:xfrm>
            <a:off x="2864769" y="5420373"/>
            <a:ext cx="1440000" cy="36379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Required Capital at Year 1</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91" name="Rectangle 109"/>
          <p:cNvSpPr>
            <a:spLocks noChangeArrowheads="1"/>
          </p:cNvSpPr>
          <p:nvPr/>
        </p:nvSpPr>
        <p:spPr bwMode="auto">
          <a:xfrm>
            <a:off x="2864323" y="4917763"/>
            <a:ext cx="1440000" cy="265611"/>
          </a:xfrm>
          <a:prstGeom prst="rect">
            <a:avLst/>
          </a:prstGeom>
          <a:gradFill rotWithShape="1">
            <a:gsLst>
              <a:gs pos="0">
                <a:srgbClr val="FFCC00"/>
              </a:gs>
              <a:gs pos="80000">
                <a:srgbClr val="FFFF00"/>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BEL(1)</a:t>
            </a:r>
          </a:p>
        </p:txBody>
      </p:sp>
      <p:sp>
        <p:nvSpPr>
          <p:cNvPr id="92" name="Rectangle 115"/>
          <p:cNvSpPr>
            <a:spLocks noChangeArrowheads="1"/>
          </p:cNvSpPr>
          <p:nvPr/>
        </p:nvSpPr>
        <p:spPr bwMode="auto">
          <a:xfrm>
            <a:off x="2865404" y="3594191"/>
            <a:ext cx="1440000" cy="216025"/>
          </a:xfrm>
          <a:prstGeom prst="rect">
            <a:avLst/>
          </a:prstGeom>
          <a:gradFill rotWithShape="1">
            <a:gsLst>
              <a:gs pos="0">
                <a:srgbClr val="8064A2">
                  <a:shade val="51000"/>
                  <a:satMod val="130000"/>
                  <a:alpha val="50000"/>
                </a:srgbClr>
              </a:gs>
              <a:gs pos="80000">
                <a:srgbClr val="8064A2">
                  <a:shade val="93000"/>
                  <a:satMod val="130000"/>
                  <a:alpha val="50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MVM(1)</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93" name="Right Arrow 92"/>
          <p:cNvSpPr/>
          <p:nvPr/>
        </p:nvSpPr>
        <p:spPr>
          <a:xfrm>
            <a:off x="738435" y="4199992"/>
            <a:ext cx="1622279" cy="432047"/>
          </a:xfrm>
          <a:prstGeom prst="rightArrow">
            <a:avLst>
              <a:gd name="adj1" fmla="val 50000"/>
              <a:gd name="adj2" fmla="val 65117"/>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94" name="Bent-Up Arrow 93"/>
          <p:cNvSpPr/>
          <p:nvPr/>
        </p:nvSpPr>
        <p:spPr>
          <a:xfrm rot="5400000">
            <a:off x="884549" y="1736812"/>
            <a:ext cx="1440160" cy="1512168"/>
          </a:xfrm>
          <a:prstGeom prst="bentUpArrow">
            <a:avLst>
              <a:gd name="adj1" fmla="val 15551"/>
              <a:gd name="adj2" fmla="val 18386"/>
              <a:gd name="adj3" fmla="val 24370"/>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95" name="Left Brace 94"/>
          <p:cNvSpPr/>
          <p:nvPr/>
        </p:nvSpPr>
        <p:spPr>
          <a:xfrm>
            <a:off x="2610644" y="3592490"/>
            <a:ext cx="249931" cy="1590884"/>
          </a:xfrm>
          <a:prstGeom prst="leftBrace">
            <a:avLst/>
          </a:prstGeom>
          <a:noFill/>
          <a:ln w="9525" cap="flat" cmpd="sng" algn="ctr">
            <a:solidFill>
              <a:srgbClr val="4F81BD">
                <a:shade val="95000"/>
                <a:satMod val="10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6" name="TextBox 95"/>
          <p:cNvSpPr txBox="1"/>
          <p:nvPr/>
        </p:nvSpPr>
        <p:spPr>
          <a:xfrm>
            <a:off x="637853" y="4582097"/>
            <a:ext cx="2232248"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800" b="0" i="0" u="none" strike="noStrike" kern="0" cap="none" spc="0" normalizeH="0" baseline="0" noProof="0" dirty="0" smtClean="0">
                <a:ln>
                  <a:noFill/>
                </a:ln>
                <a:solidFill>
                  <a:sysClr val="windowText" lastClr="000000"/>
                </a:solidFill>
                <a:effectLst/>
                <a:uLnTx/>
                <a:uFillTx/>
              </a:rPr>
              <a:t>Technical Provisions</a:t>
            </a:r>
          </a:p>
          <a:p>
            <a:pPr marL="171450" marR="0" lvl="0" indent="-171450" defTabSz="914400" eaLnBrk="1" fontAlgn="auto" latinLnBrk="0" hangingPunct="1">
              <a:lnSpc>
                <a:spcPct val="100000"/>
              </a:lnSpc>
              <a:spcBef>
                <a:spcPts val="0"/>
              </a:spcBef>
              <a:spcAft>
                <a:spcPts val="0"/>
              </a:spcAft>
              <a:buClrTx/>
              <a:buSzTx/>
              <a:buFont typeface="Arial" pitchFamily="34" charset="0"/>
              <a:buChar char="•"/>
              <a:tabLst/>
              <a:defRPr/>
            </a:pPr>
            <a:r>
              <a:rPr kumimoji="0" lang="en-AU" sz="1200" b="0" i="0" u="none" strike="noStrike" kern="0" cap="none" spc="0" normalizeH="0" baseline="0" noProof="0" dirty="0">
                <a:ln>
                  <a:noFill/>
                </a:ln>
                <a:solidFill>
                  <a:sysClr val="windowText" lastClr="000000"/>
                </a:solidFill>
                <a:effectLst/>
                <a:uLnTx/>
                <a:uFillTx/>
              </a:rPr>
              <a:t> </a:t>
            </a:r>
            <a:r>
              <a:rPr kumimoji="0" lang="en-AU" sz="1200" b="0" i="0" u="none" strike="noStrike" kern="0" cap="none" spc="0" normalizeH="0" baseline="0" noProof="0" dirty="0" smtClean="0">
                <a:ln>
                  <a:noFill/>
                </a:ln>
                <a:solidFill>
                  <a:sysClr val="windowText" lastClr="000000"/>
                </a:solidFill>
                <a:effectLst/>
                <a:uLnTx/>
                <a:uFillTx/>
              </a:rPr>
              <a:t>Held by company</a:t>
            </a:r>
            <a:endParaRPr kumimoji="0" lang="en-AU" sz="1200" b="0" i="0" u="none" strike="noStrike" kern="0" cap="none" spc="0" normalizeH="0" baseline="0" noProof="0" dirty="0">
              <a:ln>
                <a:noFill/>
              </a:ln>
              <a:solidFill>
                <a:sysClr val="windowText" lastClr="000000"/>
              </a:solidFill>
              <a:effectLst/>
              <a:uLnTx/>
              <a:uFillTx/>
            </a:endParaRPr>
          </a:p>
        </p:txBody>
      </p:sp>
      <p:sp>
        <p:nvSpPr>
          <p:cNvPr id="97" name="TextBox 96"/>
          <p:cNvSpPr txBox="1"/>
          <p:nvPr/>
        </p:nvSpPr>
        <p:spPr>
          <a:xfrm>
            <a:off x="1098477" y="1986793"/>
            <a:ext cx="1800200"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800" b="0" i="0" u="none" strike="noStrike" kern="0" cap="none" spc="0" normalizeH="0" baseline="0" noProof="0" dirty="0" smtClean="0">
                <a:ln>
                  <a:noFill/>
                </a:ln>
                <a:solidFill>
                  <a:sysClr val="windowText" lastClr="000000"/>
                </a:solidFill>
                <a:effectLst/>
                <a:uLnTx/>
                <a:uFillTx/>
              </a:rPr>
              <a:t>Risk Capital</a:t>
            </a:r>
          </a:p>
          <a:p>
            <a:pPr marL="171450" marR="0" lvl="0" indent="-171450" defTabSz="914400" eaLnBrk="1" fontAlgn="auto" latinLnBrk="0" hangingPunct="1">
              <a:lnSpc>
                <a:spcPct val="100000"/>
              </a:lnSpc>
              <a:spcBef>
                <a:spcPts val="0"/>
              </a:spcBef>
              <a:spcAft>
                <a:spcPts val="0"/>
              </a:spcAft>
              <a:buClrTx/>
              <a:buSzTx/>
              <a:buFont typeface="Arial" pitchFamily="34" charset="0"/>
              <a:buChar char="•"/>
              <a:tabLst/>
              <a:defRPr/>
            </a:pPr>
            <a:r>
              <a:rPr kumimoji="0" lang="en-AU" sz="1200" b="0" i="0" u="none" strike="noStrike" kern="0" cap="none" spc="0" normalizeH="0" baseline="0" noProof="0" dirty="0" smtClean="0">
                <a:ln>
                  <a:noFill/>
                </a:ln>
                <a:solidFill>
                  <a:sysClr val="windowText" lastClr="000000"/>
                </a:solidFill>
                <a:effectLst/>
                <a:uLnTx/>
                <a:uFillTx/>
              </a:rPr>
              <a:t>Raised using MVM(1) in year 1</a:t>
            </a:r>
            <a:endParaRPr kumimoji="0" lang="en-AU" sz="1200" b="0" i="0" u="none" strike="noStrike" kern="0" cap="none" spc="0" normalizeH="0" baseline="0" noProof="0" dirty="0">
              <a:ln>
                <a:noFill/>
              </a:ln>
              <a:solidFill>
                <a:sysClr val="windowText" lastClr="000000"/>
              </a:solidFill>
              <a:effectLst/>
              <a:uLnTx/>
              <a:uFillTx/>
            </a:endParaRPr>
          </a:p>
        </p:txBody>
      </p:sp>
      <p:sp>
        <p:nvSpPr>
          <p:cNvPr id="98" name="Rectangle 102"/>
          <p:cNvSpPr>
            <a:spLocks noChangeArrowheads="1"/>
          </p:cNvSpPr>
          <p:nvPr/>
        </p:nvSpPr>
        <p:spPr bwMode="auto">
          <a:xfrm>
            <a:off x="6537176" y="5420373"/>
            <a:ext cx="1440000" cy="36379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Required Capital at Year 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99" name="Rectangle 115"/>
          <p:cNvSpPr>
            <a:spLocks noChangeArrowheads="1"/>
          </p:cNvSpPr>
          <p:nvPr/>
        </p:nvSpPr>
        <p:spPr bwMode="auto">
          <a:xfrm>
            <a:off x="6537176" y="4113125"/>
            <a:ext cx="1440000" cy="391477"/>
          </a:xfrm>
          <a:prstGeom prst="rect">
            <a:avLst/>
          </a:prstGeom>
          <a:gradFill rotWithShape="1">
            <a:gsLst>
              <a:gs pos="0">
                <a:srgbClr val="8064A2">
                  <a:shade val="51000"/>
                  <a:satMod val="130000"/>
                  <a:alpha val="50000"/>
                </a:srgbClr>
              </a:gs>
              <a:gs pos="80000">
                <a:srgbClr val="8064A2">
                  <a:shade val="93000"/>
                  <a:satMod val="130000"/>
                  <a:alpha val="50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100" name="Rectangle 109"/>
          <p:cNvSpPr>
            <a:spLocks noChangeArrowheads="1"/>
          </p:cNvSpPr>
          <p:nvPr/>
        </p:nvSpPr>
        <p:spPr bwMode="auto">
          <a:xfrm>
            <a:off x="6537176" y="4503742"/>
            <a:ext cx="1440000" cy="720079"/>
          </a:xfrm>
          <a:prstGeom prst="rect">
            <a:avLst/>
          </a:prstGeom>
          <a:gradFill rotWithShape="1">
            <a:gsLst>
              <a:gs pos="0">
                <a:srgbClr val="FFCC00"/>
              </a:gs>
              <a:gs pos="80000">
                <a:srgbClr val="FFFF00"/>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BEL (2+)</a:t>
            </a:r>
          </a:p>
        </p:txBody>
      </p:sp>
      <p:sp>
        <p:nvSpPr>
          <p:cNvPr id="101" name="Rectangle 103"/>
          <p:cNvSpPr>
            <a:spLocks noChangeArrowheads="1"/>
          </p:cNvSpPr>
          <p:nvPr/>
        </p:nvSpPr>
        <p:spPr bwMode="auto">
          <a:xfrm>
            <a:off x="6537176" y="2975854"/>
            <a:ext cx="1440000" cy="1011163"/>
          </a:xfrm>
          <a:prstGeom prst="rect">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Risk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Capital (2)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102" name="Bent-Up Arrow 101"/>
          <p:cNvSpPr/>
          <p:nvPr/>
        </p:nvSpPr>
        <p:spPr>
          <a:xfrm flipV="1">
            <a:off x="4439894" y="5007558"/>
            <a:ext cx="719605" cy="546826"/>
          </a:xfrm>
          <a:prstGeom prst="bentUpArrow">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03" name="TextBox 102"/>
          <p:cNvSpPr txBox="1"/>
          <p:nvPr/>
        </p:nvSpPr>
        <p:spPr>
          <a:xfrm>
            <a:off x="4439893" y="5712159"/>
            <a:ext cx="1377203" cy="83099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smtClean="0">
                <a:ln>
                  <a:noFill/>
                </a:ln>
                <a:solidFill>
                  <a:sysClr val="windowText" lastClr="000000"/>
                </a:solidFill>
                <a:effectLst/>
                <a:uLnTx/>
                <a:uFillTx/>
              </a:rPr>
              <a:t>For losses during year 1; </a:t>
            </a:r>
            <a:r>
              <a:rPr kumimoji="0" lang="en-AU" sz="1200" b="1" i="0" u="none" strike="noStrike" kern="0" cap="none" spc="0" normalizeH="0" baseline="0" noProof="0" dirty="0" smtClean="0">
                <a:ln>
                  <a:noFill/>
                </a:ln>
                <a:solidFill>
                  <a:sysClr val="windowText" lastClr="000000"/>
                </a:solidFill>
                <a:effectLst/>
                <a:uLnTx/>
                <a:uFillTx/>
              </a:rPr>
              <a:t>surplus retained</a:t>
            </a:r>
            <a:r>
              <a:rPr kumimoji="0" lang="en-AU" sz="1200" b="0" i="0" u="none" strike="noStrike" kern="0" cap="none" spc="0" normalizeH="0" baseline="0" noProof="0" dirty="0" smtClean="0">
                <a:ln>
                  <a:noFill/>
                </a:ln>
                <a:solidFill>
                  <a:sysClr val="windowText" lastClr="000000"/>
                </a:solidFill>
                <a:effectLst/>
                <a:uLnTx/>
                <a:uFillTx/>
              </a:rPr>
              <a:t> by </a:t>
            </a:r>
            <a:r>
              <a:rPr kumimoji="0" lang="en-AU" sz="1200" b="1" i="0" u="none" strike="noStrike" kern="0" cap="none" spc="0" normalizeH="0" baseline="0" noProof="0" dirty="0" smtClean="0">
                <a:ln>
                  <a:noFill/>
                </a:ln>
                <a:solidFill>
                  <a:sysClr val="windowText" lastClr="000000"/>
                </a:solidFill>
                <a:effectLst/>
                <a:uLnTx/>
                <a:uFillTx/>
              </a:rPr>
              <a:t>company</a:t>
            </a:r>
            <a:r>
              <a:rPr kumimoji="0" lang="en-AU" sz="1200" b="0" i="0" u="none" strike="noStrike" kern="0" cap="none" spc="0" normalizeH="0" baseline="0" noProof="0" dirty="0" smtClean="0">
                <a:ln>
                  <a:noFill/>
                </a:ln>
                <a:solidFill>
                  <a:sysClr val="windowText" lastClr="000000"/>
                </a:solidFill>
                <a:effectLst/>
                <a:uLnTx/>
                <a:uFillTx/>
              </a:rPr>
              <a:t>.</a:t>
            </a:r>
            <a:endParaRPr kumimoji="0" lang="en-AU" sz="1200" b="0" i="0" u="none" strike="noStrike" kern="0" cap="none" spc="0" normalizeH="0" baseline="0" noProof="0" dirty="0">
              <a:ln>
                <a:noFill/>
              </a:ln>
              <a:solidFill>
                <a:sysClr val="windowText" lastClr="000000"/>
              </a:solidFill>
              <a:effectLst/>
              <a:uLnTx/>
              <a:uFillTx/>
            </a:endParaRPr>
          </a:p>
        </p:txBody>
      </p:sp>
      <p:sp>
        <p:nvSpPr>
          <p:cNvPr id="104" name="Bent-Up Arrow 103"/>
          <p:cNvSpPr/>
          <p:nvPr/>
        </p:nvSpPr>
        <p:spPr>
          <a:xfrm>
            <a:off x="4430965" y="2125239"/>
            <a:ext cx="1530147" cy="546826"/>
          </a:xfrm>
          <a:prstGeom prst="bentUpArrow">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05" name="TextBox 104"/>
          <p:cNvSpPr txBox="1"/>
          <p:nvPr/>
        </p:nvSpPr>
        <p:spPr>
          <a:xfrm>
            <a:off x="4333503" y="1535695"/>
            <a:ext cx="1377203" cy="10156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smtClean="0">
                <a:ln>
                  <a:noFill/>
                </a:ln>
                <a:solidFill>
                  <a:sysClr val="windowText" lastClr="000000"/>
                </a:solidFill>
                <a:effectLst/>
                <a:uLnTx/>
                <a:uFillTx/>
              </a:rPr>
              <a:t>For losses exceeding the mean; </a:t>
            </a:r>
            <a:r>
              <a:rPr kumimoji="0" lang="en-AU" sz="1200" b="1" i="0" u="none" strike="noStrike" kern="0" cap="none" spc="0" normalizeH="0" baseline="0" noProof="0" dirty="0" smtClean="0">
                <a:ln>
                  <a:noFill/>
                </a:ln>
                <a:solidFill>
                  <a:sysClr val="windowText" lastClr="000000"/>
                </a:solidFill>
                <a:effectLst/>
                <a:uLnTx/>
                <a:uFillTx/>
              </a:rPr>
              <a:t>surplus returned</a:t>
            </a:r>
            <a:r>
              <a:rPr kumimoji="0" lang="en-AU" sz="1200" b="0" i="0" u="none" strike="noStrike" kern="0" cap="none" spc="0" normalizeH="0" baseline="0" noProof="0" dirty="0" smtClean="0">
                <a:ln>
                  <a:noFill/>
                </a:ln>
                <a:solidFill>
                  <a:sysClr val="windowText" lastClr="000000"/>
                </a:solidFill>
                <a:effectLst/>
                <a:uLnTx/>
                <a:uFillTx/>
              </a:rPr>
              <a:t> to </a:t>
            </a:r>
            <a:r>
              <a:rPr kumimoji="0" lang="en-AU" sz="1200" b="1" i="0" u="none" strike="noStrike" kern="0" cap="none" spc="0" normalizeH="0" baseline="0" noProof="0" dirty="0" smtClean="0">
                <a:ln>
                  <a:noFill/>
                </a:ln>
                <a:solidFill>
                  <a:srgbClr val="F79646">
                    <a:lumMod val="75000"/>
                  </a:srgbClr>
                </a:solidFill>
                <a:effectLst/>
                <a:uLnTx/>
                <a:uFillTx/>
              </a:rPr>
              <a:t>capital provider</a:t>
            </a:r>
            <a:endParaRPr kumimoji="0" lang="en-AU" sz="1200" b="1" i="0" u="none" strike="noStrike" kern="0" cap="none" spc="0" normalizeH="0" baseline="0" noProof="0" dirty="0">
              <a:ln>
                <a:noFill/>
              </a:ln>
              <a:solidFill>
                <a:srgbClr val="F79646">
                  <a:lumMod val="75000"/>
                </a:srgbClr>
              </a:solidFill>
              <a:effectLst/>
              <a:uLnTx/>
              <a:uFillTx/>
            </a:endParaRPr>
          </a:p>
        </p:txBody>
      </p:sp>
      <p:sp>
        <p:nvSpPr>
          <p:cNvPr id="106" name="Bent-Up Arrow 105"/>
          <p:cNvSpPr/>
          <p:nvPr/>
        </p:nvSpPr>
        <p:spPr>
          <a:xfrm>
            <a:off x="4439894" y="3223753"/>
            <a:ext cx="1521218" cy="546826"/>
          </a:xfrm>
          <a:prstGeom prst="bentUpArrow">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07" name="TextBox 106"/>
          <p:cNvSpPr txBox="1"/>
          <p:nvPr/>
        </p:nvSpPr>
        <p:spPr>
          <a:xfrm>
            <a:off x="4367885" y="2975855"/>
            <a:ext cx="1377203"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smtClean="0">
                <a:ln>
                  <a:noFill/>
                </a:ln>
                <a:solidFill>
                  <a:sysClr val="windowText" lastClr="000000"/>
                </a:solidFill>
                <a:effectLst/>
                <a:uLnTx/>
                <a:uFillTx/>
              </a:rPr>
              <a:t>Premium for risk capital; </a:t>
            </a:r>
            <a:r>
              <a:rPr kumimoji="0" lang="en-AU" sz="1200" b="1" i="0" u="none" strike="noStrike" kern="0" cap="none" spc="0" normalizeH="0" baseline="0" noProof="0" dirty="0" smtClean="0">
                <a:ln>
                  <a:noFill/>
                </a:ln>
                <a:solidFill>
                  <a:sysClr val="windowText" lastClr="000000"/>
                </a:solidFill>
                <a:effectLst/>
                <a:uLnTx/>
                <a:uFillTx/>
              </a:rPr>
              <a:t>paid to </a:t>
            </a:r>
            <a:r>
              <a:rPr kumimoji="0" lang="en-AU" sz="1200" b="1" i="0" u="none" strike="noStrike" kern="0" cap="none" spc="0" normalizeH="0" baseline="0" noProof="0" dirty="0" smtClean="0">
                <a:ln>
                  <a:noFill/>
                </a:ln>
                <a:solidFill>
                  <a:srgbClr val="F79646">
                    <a:lumMod val="75000"/>
                  </a:srgbClr>
                </a:solidFill>
                <a:effectLst/>
                <a:uLnTx/>
                <a:uFillTx/>
              </a:rPr>
              <a:t>capital provider</a:t>
            </a:r>
            <a:endParaRPr kumimoji="0" lang="en-AU" sz="1200" b="1" i="0" u="none" strike="noStrike" kern="0" cap="none" spc="0" normalizeH="0" baseline="0" noProof="0" dirty="0">
              <a:ln>
                <a:noFill/>
              </a:ln>
              <a:solidFill>
                <a:srgbClr val="F79646">
                  <a:lumMod val="75000"/>
                </a:srgbClr>
              </a:solidFill>
              <a:effectLst/>
              <a:uLnTx/>
              <a:uFillTx/>
            </a:endParaRPr>
          </a:p>
        </p:txBody>
      </p:sp>
      <p:sp>
        <p:nvSpPr>
          <p:cNvPr id="108" name="Right Brace 107"/>
          <p:cNvSpPr/>
          <p:nvPr/>
        </p:nvSpPr>
        <p:spPr>
          <a:xfrm>
            <a:off x="4439894" y="3810216"/>
            <a:ext cx="225074" cy="1107547"/>
          </a:xfrm>
          <a:prstGeom prst="rightBrace">
            <a:avLst/>
          </a:prstGeom>
          <a:noFill/>
          <a:ln w="9525" cap="flat" cmpd="sng" algn="ctr">
            <a:solidFill>
              <a:srgbClr val="4F81BD">
                <a:shade val="95000"/>
                <a:satMod val="10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09" name="Right Arrow 108"/>
          <p:cNvSpPr/>
          <p:nvPr/>
        </p:nvSpPr>
        <p:spPr>
          <a:xfrm rot="498708">
            <a:off x="4745638" y="4343053"/>
            <a:ext cx="1748788" cy="323176"/>
          </a:xfrm>
          <a:prstGeom prst="rightArrow">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0" name="TextBox 109"/>
          <p:cNvSpPr txBox="1"/>
          <p:nvPr/>
        </p:nvSpPr>
        <p:spPr>
          <a:xfrm>
            <a:off x="4996433" y="3931009"/>
            <a:ext cx="1540743"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smtClean="0">
                <a:ln>
                  <a:noFill/>
                </a:ln>
                <a:solidFill>
                  <a:sysClr val="windowText" lastClr="000000"/>
                </a:solidFill>
                <a:effectLst/>
                <a:uLnTx/>
                <a:uFillTx/>
              </a:rPr>
              <a:t>Technical Provision for year 2</a:t>
            </a:r>
            <a:endParaRPr kumimoji="0" lang="en-AU" sz="1200" b="0" i="0" u="none" strike="noStrike" kern="0" cap="none" spc="0" normalizeH="0" baseline="0" noProof="0" dirty="0">
              <a:ln>
                <a:noFill/>
              </a:ln>
              <a:solidFill>
                <a:sysClr val="windowText" lastClr="000000"/>
              </a:solidFill>
              <a:effectLst/>
              <a:uLnTx/>
              <a:uFillTx/>
            </a:endParaRPr>
          </a:p>
        </p:txBody>
      </p:sp>
      <p:sp>
        <p:nvSpPr>
          <p:cNvPr id="111" name="Bent-Up Arrow 110"/>
          <p:cNvSpPr/>
          <p:nvPr/>
        </p:nvSpPr>
        <p:spPr>
          <a:xfrm rot="16200000" flipH="1">
            <a:off x="8013340" y="2456892"/>
            <a:ext cx="1440160" cy="936104"/>
          </a:xfrm>
          <a:prstGeom prst="bentUpArrow">
            <a:avLst>
              <a:gd name="adj1" fmla="val 15551"/>
              <a:gd name="adj2" fmla="val 18386"/>
              <a:gd name="adj3" fmla="val 24370"/>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2" name="TextBox 111"/>
          <p:cNvSpPr txBox="1"/>
          <p:nvPr/>
        </p:nvSpPr>
        <p:spPr>
          <a:xfrm>
            <a:off x="7795220" y="1877151"/>
            <a:ext cx="1296144" cy="92333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800" b="0" i="0" u="none" strike="noStrike" kern="0" cap="none" spc="0" normalizeH="0" baseline="0" noProof="0" dirty="0" smtClean="0">
                <a:ln>
                  <a:noFill/>
                </a:ln>
                <a:solidFill>
                  <a:sysClr val="windowText" lastClr="000000"/>
                </a:solidFill>
                <a:effectLst/>
                <a:uLnTx/>
                <a:uFillTx/>
              </a:rPr>
              <a:t>Risk Capital</a:t>
            </a:r>
          </a:p>
          <a:p>
            <a:pPr marL="171450" marR="0" lvl="0" indent="-171450" defTabSz="914400" eaLnBrk="1" fontAlgn="auto" latinLnBrk="0" hangingPunct="1">
              <a:lnSpc>
                <a:spcPct val="100000"/>
              </a:lnSpc>
              <a:spcBef>
                <a:spcPts val="0"/>
              </a:spcBef>
              <a:spcAft>
                <a:spcPts val="0"/>
              </a:spcAft>
              <a:buClrTx/>
              <a:buSzTx/>
              <a:buFont typeface="Arial" pitchFamily="34" charset="0"/>
              <a:buChar char="•"/>
              <a:tabLst/>
              <a:defRPr/>
            </a:pPr>
            <a:r>
              <a:rPr kumimoji="0" lang="en-AU" sz="1200" b="0" i="0" u="none" strike="noStrike" kern="0" cap="none" spc="0" normalizeH="0" baseline="0" noProof="0" dirty="0" smtClean="0">
                <a:ln>
                  <a:noFill/>
                </a:ln>
                <a:solidFill>
                  <a:sysClr val="windowText" lastClr="000000"/>
                </a:solidFill>
                <a:effectLst/>
                <a:uLnTx/>
                <a:uFillTx/>
              </a:rPr>
              <a:t>Raised using MVM(2) in year 2</a:t>
            </a:r>
            <a:endParaRPr kumimoji="0" lang="en-AU" sz="12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1707893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Content Placeholder 11" descr="one year x2a.png"/>
          <p:cNvPicPr>
            <a:picLocks noGrp="1" noChangeAspect="1"/>
          </p:cNvPicPr>
          <p:nvPr>
            <p:ph idx="1"/>
          </p:nvPr>
        </p:nvPicPr>
        <p:blipFill>
          <a:blip r:embed="rId2" cstate="print"/>
          <a:srcRect/>
          <a:stretch>
            <a:fillRect/>
          </a:stretch>
        </p:blipFill>
        <p:spPr>
          <a:xfrm>
            <a:off x="1928813" y="1412875"/>
            <a:ext cx="5480050" cy="3960813"/>
          </a:xfrm>
        </p:spPr>
      </p:pic>
      <p:sp>
        <p:nvSpPr>
          <p:cNvPr id="26627" name="Title 1"/>
          <p:cNvSpPr>
            <a:spLocks noGrp="1"/>
          </p:cNvSpPr>
          <p:nvPr>
            <p:ph type="title"/>
          </p:nvPr>
        </p:nvSpPr>
        <p:spPr/>
        <p:txBody>
          <a:bodyPr/>
          <a:lstStyle/>
          <a:p>
            <a:pPr eaLnBrk="1" hangingPunct="1"/>
            <a:r>
              <a:rPr lang="en-US" smtClean="0"/>
              <a:t>Risk Capital – One Year risk Horizon</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1D318DC6-FAFF-4B9A-A0EF-C74D257EDAA6}" type="slidenum">
              <a:rPr lang="en-US"/>
              <a:pPr fontAlgn="base">
                <a:spcBef>
                  <a:spcPct val="0"/>
                </a:spcBef>
                <a:spcAft>
                  <a:spcPct val="0"/>
                </a:spcAft>
                <a:defRPr/>
              </a:pPr>
              <a:t>28</a:t>
            </a:fld>
            <a:endParaRPr lang="en-US"/>
          </a:p>
        </p:txBody>
      </p:sp>
      <p:sp>
        <p:nvSpPr>
          <p:cNvPr id="11" name="TextBox 10"/>
          <p:cNvSpPr txBox="1"/>
          <p:nvPr/>
        </p:nvSpPr>
        <p:spPr>
          <a:xfrm>
            <a:off x="344488" y="5157788"/>
            <a:ext cx="9217025" cy="1322387"/>
          </a:xfrm>
          <a:prstGeom prst="rect">
            <a:avLst/>
          </a:prstGeom>
          <a:noFill/>
        </p:spPr>
        <p:txBody>
          <a:bodyPr>
            <a:spAutoFit/>
          </a:bodyPr>
          <a:lstStyle/>
          <a:p>
            <a:pPr>
              <a:defRPr/>
            </a:pPr>
            <a:r>
              <a:rPr lang="en-AU" sz="1600" dirty="0">
                <a:latin typeface="+mj-lt"/>
                <a:cs typeface="Times New Roman" pitchFamily="18" charset="0"/>
              </a:rPr>
              <a:t>Two-year picture of  accounts: In year 1 we require reserves to meet paid loss liabilities for years 1 and 2 and we also need to able to fund the cost of access to the risk capital funds for years 1 and 2, however we only need access to the year 1 risk fund. When year 2 begins our accounts reset, since any cost over-runs from year 1 were paid out of the risk fund and do not degrade our prepared reserves for year 2. </a:t>
            </a:r>
            <a:r>
              <a:rPr lang="en-AU" sz="1600" i="1" dirty="0">
                <a:latin typeface="+mj-lt"/>
                <a:cs typeface="Times New Roman" pitchFamily="18" charset="0"/>
              </a:rPr>
              <a:t>Provided the loss over-run is below </a:t>
            </a:r>
            <a:r>
              <a:rPr lang="en-AU" sz="1600" dirty="0">
                <a:latin typeface="+mj-lt"/>
                <a:cs typeface="Times New Roman" pitchFamily="18" charset="0"/>
              </a:rPr>
              <a:t>RC(1) = VaR</a:t>
            </a:r>
            <a:r>
              <a:rPr lang="en-AU" sz="1600" baseline="-25000" dirty="0">
                <a:latin typeface="+mj-lt"/>
                <a:cs typeface="Times New Roman" pitchFamily="18" charset="0"/>
              </a:rPr>
              <a:t>99.5</a:t>
            </a:r>
            <a:r>
              <a:rPr lang="en-AU" sz="1600" dirty="0">
                <a:latin typeface="+mj-lt"/>
                <a:cs typeface="Times New Roman" pitchFamily="18" charset="0"/>
              </a:rPr>
              <a:t>(</a:t>
            </a:r>
            <a:r>
              <a:rPr lang="en-AU" sz="1600" i="1" dirty="0">
                <a:latin typeface="+mj-lt"/>
                <a:cs typeface="Times New Roman" pitchFamily="18" charset="0"/>
              </a:rPr>
              <a:t>L</a:t>
            </a:r>
            <a:r>
              <a:rPr lang="en-AU" sz="1600" i="1" baseline="-25000" dirty="0">
                <a:latin typeface="+mj-lt"/>
                <a:cs typeface="Times New Roman" pitchFamily="18" charset="0"/>
              </a:rPr>
              <a:t>1</a:t>
            </a:r>
            <a:r>
              <a:rPr lang="en-AU" sz="1600" dirty="0">
                <a:latin typeface="+mj-lt"/>
                <a:cs typeface="Times New Roman" pitchFamily="18" charset="0"/>
              </a:rPr>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Most solutions to SII and IFRS4 metrics for long tail liabilities are like the Ptolemaic system</a:t>
            </a:r>
            <a:endParaRPr lang="en-US" dirty="0"/>
          </a:p>
        </p:txBody>
      </p:sp>
      <p:pic>
        <p:nvPicPr>
          <p:cNvPr id="5" name="Content Placeholder 4" descr="Ptolemaic system.bmp"/>
          <p:cNvPicPr>
            <a:picLocks noGrp="1" noChangeAspect="1"/>
          </p:cNvPicPr>
          <p:nvPr>
            <p:ph idx="1"/>
          </p:nvPr>
        </p:nvPicPr>
        <p:blipFill>
          <a:blip r:embed="rId2" cstate="print"/>
          <a:stretch>
            <a:fillRect/>
          </a:stretch>
        </p:blipFill>
        <p:spPr>
          <a:xfrm>
            <a:off x="2744346" y="1857375"/>
            <a:ext cx="4614159" cy="4268788"/>
          </a:xfrm>
        </p:spPr>
      </p:pic>
      <p:sp>
        <p:nvSpPr>
          <p:cNvPr id="4" name="Slide Number Placeholder 3"/>
          <p:cNvSpPr>
            <a:spLocks noGrp="1"/>
          </p:cNvSpPr>
          <p:nvPr>
            <p:ph type="sldNum" sz="quarter" idx="10"/>
          </p:nvPr>
        </p:nvSpPr>
        <p:spPr/>
        <p:txBody>
          <a:bodyPr/>
          <a:lstStyle/>
          <a:p>
            <a:pPr>
              <a:defRPr/>
            </a:pPr>
            <a:fld id="{688D5870-AB9D-4580-9485-0A5DFC13F37D}" type="slidenum">
              <a:rPr lang="en-US" smtClean="0"/>
              <a:pPr>
                <a:defRPr/>
              </a:pPr>
              <a:t>2</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smtClean="0"/>
              <a:t>Risk Capital – One Year Horizon</a:t>
            </a:r>
          </a:p>
        </p:txBody>
      </p:sp>
      <p:sp>
        <p:nvSpPr>
          <p:cNvPr id="27651" name="Content Placeholder 2"/>
          <p:cNvSpPr>
            <a:spLocks noGrp="1"/>
          </p:cNvSpPr>
          <p:nvPr>
            <p:ph idx="1"/>
          </p:nvPr>
        </p:nvSpPr>
        <p:spPr>
          <a:xfrm>
            <a:off x="200025" y="1341438"/>
            <a:ext cx="9351963" cy="4784725"/>
          </a:xfrm>
        </p:spPr>
        <p:txBody>
          <a:bodyPr/>
          <a:lstStyle/>
          <a:p>
            <a:pPr eaLnBrk="1" hangingPunct="1"/>
            <a:r>
              <a:rPr lang="en-US" smtClean="0"/>
              <a:t>This is fine, except for one thing: </a:t>
            </a:r>
          </a:p>
          <a:p>
            <a:pPr eaLnBrk="1" hangingPunct="1">
              <a:buFont typeface="Arial" charset="0"/>
              <a:buNone/>
            </a:pPr>
            <a:r>
              <a:rPr lang="en-US" smtClean="0"/>
              <a:t>	What if the distribution for the losses in year 2 has changed conditional on the losses in year one?</a:t>
            </a:r>
          </a:p>
          <a:p>
            <a:pPr eaLnBrk="1" hangingPunct="1">
              <a:buFont typeface="Arial" charset="0"/>
              <a:buNone/>
            </a:pPr>
            <a:endParaRPr lang="en-US" smtClean="0"/>
          </a:p>
          <a:p>
            <a:pPr eaLnBrk="1" hangingPunct="1"/>
            <a:r>
              <a:rPr lang="en-US" smtClean="0"/>
              <a:t>Simply put, the previous picture assumes there is no correlation between the distributions for years 1 and 2. In other words, whatever the outcome observed after year 1 we are going to remain fixed on our previous course, full steam ahead</a:t>
            </a:r>
          </a:p>
          <a:p>
            <a:pPr eaLnBrk="1" hangingPunct="1">
              <a:buFont typeface="Arial" charset="0"/>
              <a:buNone/>
            </a:pPr>
            <a:r>
              <a:rPr lang="en-US" smtClean="0"/>
              <a:t>    </a:t>
            </a:r>
            <a:r>
              <a:rPr lang="en-US" b="1" smtClean="0"/>
              <a:t>Typically calendar year distributions are positively correlated</a:t>
            </a:r>
            <a:r>
              <a:rPr lang="en-US" smtClean="0"/>
              <a:t>.  </a:t>
            </a:r>
          </a:p>
          <a:p>
            <a:pPr eaLnBrk="1" hangingPunct="1">
              <a:buFont typeface="Arial" charset="0"/>
              <a:buNone/>
            </a:pPr>
            <a:r>
              <a:rPr lang="en-US" smtClean="0"/>
              <a:t>   </a:t>
            </a:r>
          </a:p>
          <a:p>
            <a:pPr eaLnBrk="1" hangingPunct="1">
              <a:buFont typeface="Arial" charset="0"/>
              <a:buNone/>
            </a:pPr>
            <a:r>
              <a:rPr lang="en-US" smtClean="0"/>
              <a:t>    </a:t>
            </a:r>
            <a:r>
              <a:rPr lang="en-US" b="1" smtClean="0"/>
              <a:t>The correlations are driven by parameter uncertainty</a:t>
            </a:r>
            <a:r>
              <a:rPr lang="en-US" smtClean="0"/>
              <a:t>.</a:t>
            </a:r>
            <a:endParaRPr lang="en-GB"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AA93578D-76C7-44A7-B856-87A37FB97852}" type="slidenum">
              <a:rPr lang="en-US"/>
              <a:pPr fontAlgn="base">
                <a:spcBef>
                  <a:spcPct val="0"/>
                </a:spcBef>
                <a:spcAft>
                  <a:spcPct val="0"/>
                </a:spcAft>
                <a:defRPr/>
              </a:pPr>
              <a:t>29</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Content Placeholder 3" descr="2year y1 in distress.png"/>
          <p:cNvPicPr>
            <a:picLocks noChangeAspect="1"/>
          </p:cNvPicPr>
          <p:nvPr/>
        </p:nvPicPr>
        <p:blipFill>
          <a:blip r:embed="rId2" cstate="print"/>
          <a:srcRect/>
          <a:stretch>
            <a:fillRect/>
          </a:stretch>
        </p:blipFill>
        <p:spPr bwMode="auto">
          <a:xfrm>
            <a:off x="2649538" y="1412875"/>
            <a:ext cx="4656137" cy="3916363"/>
          </a:xfrm>
          <a:prstGeom prst="rect">
            <a:avLst/>
          </a:prstGeom>
          <a:noFill/>
          <a:ln w="9525">
            <a:noFill/>
            <a:miter lim="800000"/>
            <a:headEnd/>
            <a:tailEnd/>
          </a:ln>
        </p:spPr>
      </p:pic>
      <p:sp>
        <p:nvSpPr>
          <p:cNvPr id="28675" name="Title 1"/>
          <p:cNvSpPr>
            <a:spLocks noGrp="1"/>
          </p:cNvSpPr>
          <p:nvPr>
            <p:ph type="title"/>
          </p:nvPr>
        </p:nvSpPr>
        <p:spPr/>
        <p:txBody>
          <a:bodyPr/>
          <a:lstStyle/>
          <a:p>
            <a:pPr eaLnBrk="1" hangingPunct="1"/>
            <a:r>
              <a:rPr lang="en-US" smtClean="0"/>
              <a:t>Risk Capital – One Year Horizon</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B8642C35-040E-4745-BD49-733813D98A5A}" type="slidenum">
              <a:rPr lang="en-US"/>
              <a:pPr fontAlgn="base">
                <a:spcBef>
                  <a:spcPct val="0"/>
                </a:spcBef>
                <a:spcAft>
                  <a:spcPct val="0"/>
                </a:spcAft>
                <a:defRPr/>
              </a:pPr>
              <a:t>30</a:t>
            </a:fld>
            <a:endParaRPr lang="en-US"/>
          </a:p>
        </p:txBody>
      </p:sp>
      <p:sp>
        <p:nvSpPr>
          <p:cNvPr id="11" name="TextBox 10"/>
          <p:cNvSpPr txBox="1"/>
          <p:nvPr/>
        </p:nvSpPr>
        <p:spPr>
          <a:xfrm>
            <a:off x="344488" y="5157788"/>
            <a:ext cx="9217025" cy="1077912"/>
          </a:xfrm>
          <a:prstGeom prst="rect">
            <a:avLst/>
          </a:prstGeom>
          <a:noFill/>
        </p:spPr>
        <p:txBody>
          <a:bodyPr>
            <a:spAutoFit/>
          </a:bodyPr>
          <a:lstStyle/>
          <a:p>
            <a:pPr>
              <a:defRPr/>
            </a:pPr>
            <a:r>
              <a:rPr lang="en-US" sz="1600" dirty="0">
                <a:latin typeface="+mj-lt"/>
                <a:cs typeface="Times New Roman" pitchFamily="18" charset="0"/>
              </a:rPr>
              <a:t>If year 1 is in distress at the 99.5th percentile, then our risk fund carries us over into year 2, but the conditional distributions are now different. Year 2 now must be re-evaluated in the light of conditional distributions and these increase the size of the BEL and the MVM, the cost of holding the risk fund. We  need to include these adjustments in the year 1 risk fund.</a:t>
            </a:r>
            <a:endParaRPr lang="en-AU" sz="1600" dirty="0">
              <a:latin typeface="+mj-lt"/>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dirty="0" smtClean="0"/>
              <a:t>Two-year runoff with first year in distress</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162C03CF-80BF-44BA-A081-6669ED3520C7}" type="slidenum">
              <a:rPr lang="en-US"/>
              <a:pPr fontAlgn="base">
                <a:spcBef>
                  <a:spcPct val="0"/>
                </a:spcBef>
                <a:spcAft>
                  <a:spcPct val="0"/>
                </a:spcAft>
                <a:defRPr/>
              </a:pPr>
              <a:t>31</a:t>
            </a:fld>
            <a:endParaRPr lang="en-US"/>
          </a:p>
        </p:txBody>
      </p:sp>
      <p:grpSp>
        <p:nvGrpSpPr>
          <p:cNvPr id="29701" name="Group 75"/>
          <p:cNvGrpSpPr>
            <a:grpSpLocks/>
          </p:cNvGrpSpPr>
          <p:nvPr/>
        </p:nvGrpSpPr>
        <p:grpSpPr bwMode="auto">
          <a:xfrm>
            <a:off x="273050" y="2133600"/>
            <a:ext cx="8110538" cy="4273550"/>
            <a:chOff x="176182" y="1831941"/>
            <a:chExt cx="8110594" cy="4273603"/>
          </a:xfrm>
        </p:grpSpPr>
        <p:grpSp>
          <p:nvGrpSpPr>
            <p:cNvPr id="29706" name="Group 74"/>
            <p:cNvGrpSpPr>
              <a:grpSpLocks/>
            </p:cNvGrpSpPr>
            <p:nvPr/>
          </p:nvGrpSpPr>
          <p:grpSpPr bwMode="auto">
            <a:xfrm>
              <a:off x="785786" y="1831941"/>
              <a:ext cx="7500990" cy="4273603"/>
              <a:chOff x="785786" y="1831941"/>
              <a:chExt cx="7500990" cy="4273603"/>
            </a:xfrm>
          </p:grpSpPr>
          <p:sp>
            <p:nvSpPr>
              <p:cNvPr id="11" name="Right Brace 10"/>
              <p:cNvSpPr/>
              <p:nvPr/>
            </p:nvSpPr>
            <p:spPr>
              <a:xfrm>
                <a:off x="7215206" y="4478337"/>
                <a:ext cx="328615" cy="118429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dirty="0"/>
              </a:p>
            </p:txBody>
          </p:sp>
          <p:sp>
            <p:nvSpPr>
              <p:cNvPr id="12" name="Rectangle 11"/>
              <p:cNvSpPr/>
              <p:nvPr/>
            </p:nvSpPr>
            <p:spPr>
              <a:xfrm>
                <a:off x="3428992" y="4457699"/>
                <a:ext cx="1428760" cy="1214453"/>
              </a:xfrm>
              <a:prstGeom prst="rect">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200" dirty="0">
                    <a:solidFill>
                      <a:schemeClr val="tx1"/>
                    </a:solidFill>
                  </a:rPr>
                  <a:t>BEL(1)</a:t>
                </a:r>
              </a:p>
            </p:txBody>
          </p:sp>
          <p:sp>
            <p:nvSpPr>
              <p:cNvPr id="13" name="Rectangle 12"/>
              <p:cNvSpPr/>
              <p:nvPr/>
            </p:nvSpPr>
            <p:spPr>
              <a:xfrm>
                <a:off x="3428992" y="3938580"/>
                <a:ext cx="1428760" cy="519118"/>
              </a:xfrm>
              <a:prstGeom prst="rect">
                <a:avLst/>
              </a:prstGeom>
              <a:solidFill>
                <a:srgbClr val="CC99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000" dirty="0">
                    <a:solidFill>
                      <a:schemeClr val="tx1"/>
                    </a:solidFill>
                  </a:rPr>
                  <a:t>MVM(1)=</a:t>
                </a:r>
              </a:p>
              <a:p>
                <a:pPr algn="ctr">
                  <a:defRPr/>
                </a:pPr>
                <a:r>
                  <a:rPr lang="en-AU" sz="1000" dirty="0">
                    <a:solidFill>
                      <a:schemeClr val="tx1"/>
                    </a:solidFill>
                  </a:rPr>
                  <a:t>spread*SCR*PV(1)</a:t>
                </a:r>
              </a:p>
            </p:txBody>
          </p:sp>
          <p:sp>
            <p:nvSpPr>
              <p:cNvPr id="14" name="Rectangle 13"/>
              <p:cNvSpPr/>
              <p:nvPr/>
            </p:nvSpPr>
            <p:spPr>
              <a:xfrm>
                <a:off x="3428992" y="3019406"/>
                <a:ext cx="1428760" cy="919174"/>
              </a:xfrm>
              <a:prstGeom prst="rect">
                <a:avLst/>
              </a:prstGeom>
              <a:solidFill>
                <a:srgbClr val="FF66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200" dirty="0">
                    <a:solidFill>
                      <a:schemeClr val="tx1"/>
                    </a:solidFill>
                  </a:rPr>
                  <a:t>VaR</a:t>
                </a:r>
                <a:r>
                  <a:rPr lang="en-AU" sz="1200" baseline="-25000" dirty="0">
                    <a:solidFill>
                      <a:schemeClr val="tx1"/>
                    </a:solidFill>
                  </a:rPr>
                  <a:t>99.5%</a:t>
                </a:r>
                <a:r>
                  <a:rPr lang="en-AU" sz="1200" dirty="0">
                    <a:solidFill>
                      <a:schemeClr val="tx1"/>
                    </a:solidFill>
                  </a:rPr>
                  <a:t>(1)</a:t>
                </a:r>
              </a:p>
            </p:txBody>
          </p:sp>
          <p:sp>
            <p:nvSpPr>
              <p:cNvPr id="15" name="Rectangle 14"/>
              <p:cNvSpPr/>
              <p:nvPr/>
            </p:nvSpPr>
            <p:spPr>
              <a:xfrm>
                <a:off x="5643570" y="5111757"/>
                <a:ext cx="1428760" cy="561982"/>
              </a:xfrm>
              <a:prstGeom prst="rect">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200" dirty="0">
                    <a:solidFill>
                      <a:schemeClr val="tx1"/>
                    </a:solidFill>
                  </a:rPr>
                  <a:t>BEL(2)</a:t>
                </a:r>
              </a:p>
            </p:txBody>
          </p:sp>
          <p:sp>
            <p:nvSpPr>
              <p:cNvPr id="16" name="Rectangle 15"/>
              <p:cNvSpPr/>
              <p:nvPr/>
            </p:nvSpPr>
            <p:spPr>
              <a:xfrm>
                <a:off x="5643570" y="4668839"/>
                <a:ext cx="1428760" cy="276228"/>
              </a:xfrm>
              <a:prstGeom prst="rect">
                <a:avLst/>
              </a:prstGeom>
              <a:solidFill>
                <a:srgbClr val="CC99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000" dirty="0">
                    <a:solidFill>
                      <a:schemeClr val="tx1"/>
                    </a:solidFill>
                  </a:rPr>
                  <a:t>MVM(2)</a:t>
                </a:r>
              </a:p>
            </p:txBody>
          </p:sp>
          <p:sp>
            <p:nvSpPr>
              <p:cNvPr id="17" name="Rectangle 16"/>
              <p:cNvSpPr/>
              <p:nvPr/>
            </p:nvSpPr>
            <p:spPr>
              <a:xfrm>
                <a:off x="5643570" y="3835391"/>
                <a:ext cx="1428760" cy="642946"/>
              </a:xfrm>
              <a:prstGeom prst="rect">
                <a:avLst/>
              </a:prstGeom>
              <a:solidFill>
                <a:srgbClr val="FF66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200" dirty="0">
                    <a:solidFill>
                      <a:schemeClr val="tx1"/>
                    </a:solidFill>
                  </a:rPr>
                  <a:t>VaR</a:t>
                </a:r>
                <a:r>
                  <a:rPr lang="en-AU" sz="1200" baseline="-25000" dirty="0">
                    <a:solidFill>
                      <a:schemeClr val="tx1"/>
                    </a:solidFill>
                  </a:rPr>
                  <a:t>99.5%</a:t>
                </a:r>
                <a:r>
                  <a:rPr lang="en-AU" sz="1200" dirty="0">
                    <a:solidFill>
                      <a:schemeClr val="tx1"/>
                    </a:solidFill>
                  </a:rPr>
                  <a:t>(2)</a:t>
                </a:r>
                <a:endParaRPr lang="en-AU" sz="1200" dirty="0"/>
              </a:p>
            </p:txBody>
          </p:sp>
          <p:sp>
            <p:nvSpPr>
              <p:cNvPr id="18" name="Rectangle 17"/>
              <p:cNvSpPr/>
              <p:nvPr/>
            </p:nvSpPr>
            <p:spPr>
              <a:xfrm>
                <a:off x="5643570" y="3625838"/>
                <a:ext cx="1428760" cy="214316"/>
              </a:xfrm>
              <a:prstGeom prst="rect">
                <a:avLst/>
              </a:prstGeom>
              <a:solidFill>
                <a:srgbClr val="FFEFD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000">
                    <a:solidFill>
                      <a:schemeClr val="tx1"/>
                    </a:solidFill>
                  </a:rPr>
                  <a:t>Δ</a:t>
                </a:r>
                <a:r>
                  <a:rPr lang="en-AU" sz="1000">
                    <a:solidFill>
                      <a:schemeClr val="tx1"/>
                    </a:solidFill>
                  </a:rPr>
                  <a:t>VaR(2)</a:t>
                </a:r>
                <a:endParaRPr lang="en-AU" sz="1000" dirty="0">
                  <a:solidFill>
                    <a:schemeClr val="tx1"/>
                  </a:solidFill>
                </a:endParaRPr>
              </a:p>
            </p:txBody>
          </p:sp>
          <p:sp>
            <p:nvSpPr>
              <p:cNvPr id="29717" name="TextBox 18"/>
              <p:cNvSpPr txBox="1">
                <a:spLocks noChangeArrowheads="1"/>
              </p:cNvSpPr>
              <p:nvPr/>
            </p:nvSpPr>
            <p:spPr bwMode="auto">
              <a:xfrm>
                <a:off x="3428992" y="5715016"/>
                <a:ext cx="1428760" cy="369332"/>
              </a:xfrm>
              <a:prstGeom prst="rect">
                <a:avLst/>
              </a:prstGeom>
              <a:noFill/>
              <a:ln w="9525">
                <a:noFill/>
                <a:miter lim="800000"/>
                <a:headEnd/>
                <a:tailEnd/>
              </a:ln>
            </p:spPr>
            <p:txBody>
              <a:bodyPr>
                <a:spAutoFit/>
              </a:bodyPr>
              <a:lstStyle/>
              <a:p>
                <a:pPr algn="ctr"/>
                <a:r>
                  <a:rPr lang="en-AU">
                    <a:latin typeface="Times New Roman" pitchFamily="18" charset="0"/>
                    <a:cs typeface="Times New Roman" pitchFamily="18" charset="0"/>
                  </a:rPr>
                  <a:t>Year 1</a:t>
                </a:r>
              </a:p>
            </p:txBody>
          </p:sp>
          <p:sp>
            <p:nvSpPr>
              <p:cNvPr id="29718" name="TextBox 19"/>
              <p:cNvSpPr txBox="1">
                <a:spLocks noChangeArrowheads="1"/>
              </p:cNvSpPr>
              <p:nvPr/>
            </p:nvSpPr>
            <p:spPr bwMode="auto">
              <a:xfrm>
                <a:off x="5643570" y="5736212"/>
                <a:ext cx="1428760" cy="369332"/>
              </a:xfrm>
              <a:prstGeom prst="rect">
                <a:avLst/>
              </a:prstGeom>
              <a:noFill/>
              <a:ln w="9525">
                <a:noFill/>
                <a:miter lim="800000"/>
                <a:headEnd/>
                <a:tailEnd/>
              </a:ln>
            </p:spPr>
            <p:txBody>
              <a:bodyPr>
                <a:spAutoFit/>
              </a:bodyPr>
              <a:lstStyle/>
              <a:p>
                <a:pPr algn="ctr"/>
                <a:r>
                  <a:rPr lang="en-AU">
                    <a:latin typeface="Times New Roman" pitchFamily="18" charset="0"/>
                    <a:cs typeface="Times New Roman" pitchFamily="18" charset="0"/>
                  </a:rPr>
                  <a:t>Year 2 | </a:t>
                </a:r>
                <a:r>
                  <a:rPr lang="el-GR">
                    <a:latin typeface="Times New Roman" pitchFamily="18" charset="0"/>
                    <a:cs typeface="Times New Roman" pitchFamily="18" charset="0"/>
                  </a:rPr>
                  <a:t>ξ</a:t>
                </a:r>
                <a:endParaRPr lang="en-AU">
                  <a:latin typeface="Times New Roman" pitchFamily="18" charset="0"/>
                  <a:cs typeface="Times New Roman" pitchFamily="18" charset="0"/>
                </a:endParaRPr>
              </a:p>
            </p:txBody>
          </p:sp>
          <p:cxnSp>
            <p:nvCxnSpPr>
              <p:cNvPr id="21" name="Elbow Connector 20"/>
              <p:cNvCxnSpPr>
                <a:stCxn id="41" idx="3"/>
                <a:endCxn id="16" idx="1"/>
              </p:cNvCxnSpPr>
              <p:nvPr/>
            </p:nvCxnSpPr>
            <p:spPr>
              <a:xfrm>
                <a:off x="4857752" y="2752702"/>
                <a:ext cx="785817" cy="2054250"/>
              </a:xfrm>
              <a:prstGeom prst="bentConnector3">
                <a:avLst>
                  <a:gd name="adj1" fmla="val 50000"/>
                </a:avLst>
              </a:prstGeom>
              <a:ln>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Elbow Connector 21"/>
              <p:cNvCxnSpPr/>
              <p:nvPr/>
            </p:nvCxnSpPr>
            <p:spPr>
              <a:xfrm>
                <a:off x="4857752" y="2946380"/>
                <a:ext cx="785817" cy="2108226"/>
              </a:xfrm>
              <a:prstGeom prst="bentConnector3">
                <a:avLst>
                  <a:gd name="adj1" fmla="val 19697"/>
                </a:avLst>
              </a:prstGeom>
              <a:ln>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5643570" y="4945068"/>
                <a:ext cx="1428760" cy="166689"/>
              </a:xfrm>
              <a:prstGeom prst="rect">
                <a:avLst/>
              </a:prstGeom>
              <a:solidFill>
                <a:srgbClr val="D9959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000" dirty="0">
                    <a:solidFill>
                      <a:schemeClr val="tx1"/>
                    </a:solidFill>
                  </a:rPr>
                  <a:t>Δ</a:t>
                </a:r>
                <a:r>
                  <a:rPr lang="en-AU" sz="1000" dirty="0">
                    <a:solidFill>
                      <a:schemeClr val="tx1"/>
                    </a:solidFill>
                  </a:rPr>
                  <a:t>BEL(2)</a:t>
                </a:r>
              </a:p>
            </p:txBody>
          </p:sp>
          <p:sp>
            <p:nvSpPr>
              <p:cNvPr id="24" name="Rectangle 23"/>
              <p:cNvSpPr/>
              <p:nvPr/>
            </p:nvSpPr>
            <p:spPr>
              <a:xfrm>
                <a:off x="5643570" y="4478337"/>
                <a:ext cx="1428760" cy="185739"/>
              </a:xfrm>
              <a:prstGeom prst="rect">
                <a:avLst/>
              </a:prstGeom>
              <a:solidFill>
                <a:srgbClr val="E739C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000" dirty="0">
                    <a:solidFill>
                      <a:schemeClr val="tx1"/>
                    </a:solidFill>
                  </a:rPr>
                  <a:t>Δ</a:t>
                </a:r>
                <a:r>
                  <a:rPr lang="en-AU" sz="1000" dirty="0">
                    <a:solidFill>
                      <a:schemeClr val="tx1"/>
                    </a:solidFill>
                  </a:rPr>
                  <a:t>MVM(2)</a:t>
                </a:r>
              </a:p>
            </p:txBody>
          </p:sp>
          <p:sp>
            <p:nvSpPr>
              <p:cNvPr id="25" name="Left Brace 24"/>
              <p:cNvSpPr/>
              <p:nvPr/>
            </p:nvSpPr>
            <p:spPr>
              <a:xfrm>
                <a:off x="3143240" y="2714602"/>
                <a:ext cx="214313" cy="1168414"/>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dirty="0"/>
              </a:p>
            </p:txBody>
          </p:sp>
          <p:sp>
            <p:nvSpPr>
              <p:cNvPr id="26" name="Left Brace 25"/>
              <p:cNvSpPr/>
              <p:nvPr/>
            </p:nvSpPr>
            <p:spPr>
              <a:xfrm>
                <a:off x="3143240" y="4000493"/>
                <a:ext cx="214313" cy="157640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dirty="0"/>
              </a:p>
            </p:txBody>
          </p:sp>
          <p:sp>
            <p:nvSpPr>
              <p:cNvPr id="29725" name="TextBox 26"/>
              <p:cNvSpPr txBox="1">
                <a:spLocks noChangeArrowheads="1"/>
              </p:cNvSpPr>
              <p:nvPr/>
            </p:nvSpPr>
            <p:spPr bwMode="auto">
              <a:xfrm>
                <a:off x="2500298" y="4663870"/>
                <a:ext cx="928694" cy="276999"/>
              </a:xfrm>
              <a:prstGeom prst="rect">
                <a:avLst/>
              </a:prstGeom>
              <a:noFill/>
              <a:ln w="9525">
                <a:noFill/>
                <a:miter lim="800000"/>
                <a:headEnd/>
                <a:tailEnd/>
              </a:ln>
            </p:spPr>
            <p:txBody>
              <a:bodyPr>
                <a:spAutoFit/>
              </a:bodyPr>
              <a:lstStyle/>
              <a:p>
                <a:pPr algn="ctr"/>
                <a:r>
                  <a:rPr lang="en-AU" sz="1200">
                    <a:latin typeface="Times New Roman" pitchFamily="18" charset="0"/>
                    <a:cs typeface="Times New Roman" pitchFamily="18" charset="0"/>
                  </a:rPr>
                  <a:t>TP(1)</a:t>
                </a:r>
              </a:p>
            </p:txBody>
          </p:sp>
          <p:sp>
            <p:nvSpPr>
              <p:cNvPr id="29726" name="TextBox 27"/>
              <p:cNvSpPr txBox="1">
                <a:spLocks noChangeArrowheads="1"/>
              </p:cNvSpPr>
              <p:nvPr/>
            </p:nvSpPr>
            <p:spPr bwMode="auto">
              <a:xfrm>
                <a:off x="2533636" y="3175814"/>
                <a:ext cx="928694" cy="276999"/>
              </a:xfrm>
              <a:prstGeom prst="rect">
                <a:avLst/>
              </a:prstGeom>
              <a:noFill/>
              <a:ln w="9525">
                <a:noFill/>
                <a:miter lim="800000"/>
                <a:headEnd/>
                <a:tailEnd/>
              </a:ln>
            </p:spPr>
            <p:txBody>
              <a:bodyPr>
                <a:spAutoFit/>
              </a:bodyPr>
              <a:lstStyle/>
              <a:p>
                <a:pPr algn="ctr"/>
                <a:r>
                  <a:rPr lang="en-AU" sz="1200">
                    <a:latin typeface="Times New Roman" pitchFamily="18" charset="0"/>
                    <a:cs typeface="Times New Roman" pitchFamily="18" charset="0"/>
                  </a:rPr>
                  <a:t>SCR</a:t>
                </a:r>
              </a:p>
            </p:txBody>
          </p:sp>
          <p:sp>
            <p:nvSpPr>
              <p:cNvPr id="29" name="Right Brace 28"/>
              <p:cNvSpPr/>
              <p:nvPr/>
            </p:nvSpPr>
            <p:spPr>
              <a:xfrm>
                <a:off x="7143768" y="3705214"/>
                <a:ext cx="214313" cy="64294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dirty="0"/>
              </a:p>
            </p:txBody>
          </p:sp>
          <p:sp>
            <p:nvSpPr>
              <p:cNvPr id="30" name="Right Brace 29"/>
              <p:cNvSpPr/>
              <p:nvPr/>
            </p:nvSpPr>
            <p:spPr>
              <a:xfrm>
                <a:off x="7143768" y="4519612"/>
                <a:ext cx="179388" cy="393705"/>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dirty="0"/>
              </a:p>
            </p:txBody>
          </p:sp>
          <p:sp>
            <p:nvSpPr>
              <p:cNvPr id="31" name="Right Brace 30"/>
              <p:cNvSpPr/>
              <p:nvPr/>
            </p:nvSpPr>
            <p:spPr>
              <a:xfrm>
                <a:off x="7143768" y="5000630"/>
                <a:ext cx="179388" cy="596907"/>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dirty="0"/>
              </a:p>
            </p:txBody>
          </p:sp>
          <p:sp>
            <p:nvSpPr>
              <p:cNvPr id="29730" name="TextBox 31"/>
              <p:cNvSpPr txBox="1">
                <a:spLocks noChangeArrowheads="1"/>
              </p:cNvSpPr>
              <p:nvPr/>
            </p:nvSpPr>
            <p:spPr bwMode="auto">
              <a:xfrm>
                <a:off x="7205681" y="3899719"/>
                <a:ext cx="928694" cy="276999"/>
              </a:xfrm>
              <a:prstGeom prst="rect">
                <a:avLst/>
              </a:prstGeom>
              <a:noFill/>
              <a:ln w="9525">
                <a:noFill/>
                <a:miter lim="800000"/>
                <a:headEnd/>
                <a:tailEnd/>
              </a:ln>
            </p:spPr>
            <p:txBody>
              <a:bodyPr>
                <a:spAutoFit/>
              </a:bodyPr>
              <a:lstStyle/>
              <a:p>
                <a:pPr algn="ctr"/>
                <a:r>
                  <a:rPr lang="en-AU" sz="1200">
                    <a:latin typeface="Times New Roman" pitchFamily="18" charset="0"/>
                    <a:cs typeface="Times New Roman" pitchFamily="18" charset="0"/>
                  </a:rPr>
                  <a:t>VaR(2|</a:t>
                </a:r>
                <a:r>
                  <a:rPr lang="el-GR" sz="1200">
                    <a:latin typeface="Times New Roman" pitchFamily="18" charset="0"/>
                    <a:cs typeface="Times New Roman" pitchFamily="18" charset="0"/>
                  </a:rPr>
                  <a:t>ξ</a:t>
                </a:r>
                <a:r>
                  <a:rPr lang="en-AU" sz="1200">
                    <a:latin typeface="Times New Roman" pitchFamily="18" charset="0"/>
                    <a:cs typeface="Times New Roman" pitchFamily="18" charset="0"/>
                  </a:rPr>
                  <a:t>)</a:t>
                </a:r>
              </a:p>
            </p:txBody>
          </p:sp>
          <p:sp>
            <p:nvSpPr>
              <p:cNvPr id="29731" name="TextBox 32"/>
              <p:cNvSpPr txBox="1">
                <a:spLocks noChangeArrowheads="1"/>
              </p:cNvSpPr>
              <p:nvPr/>
            </p:nvSpPr>
            <p:spPr bwMode="auto">
              <a:xfrm>
                <a:off x="7277119" y="4572008"/>
                <a:ext cx="846000" cy="276999"/>
              </a:xfrm>
              <a:prstGeom prst="rect">
                <a:avLst/>
              </a:prstGeom>
              <a:solidFill>
                <a:schemeClr val="bg1">
                  <a:alpha val="39999"/>
                </a:schemeClr>
              </a:solidFill>
              <a:ln w="9525">
                <a:noFill/>
                <a:miter lim="800000"/>
                <a:headEnd/>
                <a:tailEnd/>
              </a:ln>
            </p:spPr>
            <p:txBody>
              <a:bodyPr>
                <a:spAutoFit/>
              </a:bodyPr>
              <a:lstStyle/>
              <a:p>
                <a:pPr algn="ctr"/>
                <a:r>
                  <a:rPr lang="en-AU" sz="1200">
                    <a:latin typeface="Times New Roman" pitchFamily="18" charset="0"/>
                    <a:cs typeface="Times New Roman" pitchFamily="18" charset="0"/>
                  </a:rPr>
                  <a:t>MVM(2|</a:t>
                </a:r>
                <a:r>
                  <a:rPr lang="el-GR" sz="1200">
                    <a:latin typeface="Times New Roman" pitchFamily="18" charset="0"/>
                    <a:cs typeface="Times New Roman" pitchFamily="18" charset="0"/>
                  </a:rPr>
                  <a:t>ξ</a:t>
                </a:r>
                <a:r>
                  <a:rPr lang="en-AU" sz="1200">
                    <a:latin typeface="Times New Roman" pitchFamily="18" charset="0"/>
                    <a:cs typeface="Times New Roman" pitchFamily="18" charset="0"/>
                  </a:rPr>
                  <a:t>)</a:t>
                </a:r>
              </a:p>
            </p:txBody>
          </p:sp>
          <p:sp>
            <p:nvSpPr>
              <p:cNvPr id="29732" name="TextBox 33"/>
              <p:cNvSpPr txBox="1">
                <a:spLocks noChangeArrowheads="1"/>
              </p:cNvSpPr>
              <p:nvPr/>
            </p:nvSpPr>
            <p:spPr bwMode="auto">
              <a:xfrm>
                <a:off x="7262462" y="5172087"/>
                <a:ext cx="810000" cy="276999"/>
              </a:xfrm>
              <a:prstGeom prst="rect">
                <a:avLst/>
              </a:prstGeom>
              <a:solidFill>
                <a:schemeClr val="bg1">
                  <a:alpha val="39999"/>
                </a:schemeClr>
              </a:solidFill>
              <a:ln w="9525">
                <a:noFill/>
                <a:miter lim="800000"/>
                <a:headEnd/>
                <a:tailEnd/>
              </a:ln>
            </p:spPr>
            <p:txBody>
              <a:bodyPr>
                <a:spAutoFit/>
              </a:bodyPr>
              <a:lstStyle/>
              <a:p>
                <a:pPr algn="ctr"/>
                <a:r>
                  <a:rPr lang="en-AU" sz="1200">
                    <a:latin typeface="Times New Roman" pitchFamily="18" charset="0"/>
                    <a:cs typeface="Times New Roman" pitchFamily="18" charset="0"/>
                  </a:rPr>
                  <a:t>BEL(2|</a:t>
                </a:r>
                <a:r>
                  <a:rPr lang="el-GR" sz="1200">
                    <a:latin typeface="Times New Roman" pitchFamily="18" charset="0"/>
                    <a:cs typeface="Times New Roman" pitchFamily="18" charset="0"/>
                  </a:rPr>
                  <a:t>ξ</a:t>
                </a:r>
                <a:r>
                  <a:rPr lang="en-AU" sz="1200">
                    <a:latin typeface="Times New Roman" pitchFamily="18" charset="0"/>
                    <a:cs typeface="Times New Roman" pitchFamily="18" charset="0"/>
                  </a:rPr>
                  <a:t>)</a:t>
                </a:r>
              </a:p>
            </p:txBody>
          </p:sp>
          <p:sp>
            <p:nvSpPr>
              <p:cNvPr id="35" name="TextBox 34"/>
              <p:cNvSpPr txBox="1"/>
              <p:nvPr/>
            </p:nvSpPr>
            <p:spPr>
              <a:xfrm>
                <a:off x="7358082" y="4938718"/>
                <a:ext cx="928694" cy="276228"/>
              </a:xfrm>
              <a:prstGeom prst="rect">
                <a:avLst/>
              </a:prstGeom>
              <a:noFill/>
            </p:spPr>
            <p:txBody>
              <a:bodyPr>
                <a:spAutoFit/>
              </a:bodyPr>
              <a:lstStyle/>
              <a:p>
                <a:pPr algn="ctr">
                  <a:defRPr/>
                </a:pPr>
                <a:r>
                  <a:rPr lang="en-AU" sz="1200" dirty="0">
                    <a:solidFill>
                      <a:schemeClr val="accent5">
                        <a:lumMod val="75000"/>
                      </a:schemeClr>
                    </a:solidFill>
                    <a:latin typeface="Times New Roman" pitchFamily="18" charset="0"/>
                    <a:cs typeface="Times New Roman" pitchFamily="18" charset="0"/>
                  </a:rPr>
                  <a:t>TP(2|</a:t>
                </a:r>
                <a:r>
                  <a:rPr lang="el-GR" sz="1200" dirty="0">
                    <a:solidFill>
                      <a:schemeClr val="accent5">
                        <a:lumMod val="75000"/>
                      </a:schemeClr>
                    </a:solidFill>
                    <a:latin typeface="Times New Roman" pitchFamily="18" charset="0"/>
                    <a:cs typeface="Times New Roman" pitchFamily="18" charset="0"/>
                  </a:rPr>
                  <a:t>ξ</a:t>
                </a:r>
                <a:r>
                  <a:rPr lang="en-AU" sz="1200" dirty="0">
                    <a:solidFill>
                      <a:schemeClr val="accent5">
                        <a:lumMod val="75000"/>
                      </a:schemeClr>
                    </a:solidFill>
                    <a:latin typeface="Times New Roman" pitchFamily="18" charset="0"/>
                    <a:cs typeface="Times New Roman" pitchFamily="18" charset="0"/>
                  </a:rPr>
                  <a:t>)</a:t>
                </a:r>
              </a:p>
            </p:txBody>
          </p:sp>
          <p:sp>
            <p:nvSpPr>
              <p:cNvPr id="36" name="Rectangle 35"/>
              <p:cNvSpPr/>
              <p:nvPr/>
            </p:nvSpPr>
            <p:spPr>
              <a:xfrm>
                <a:off x="1071538" y="3900480"/>
                <a:ext cx="1428760" cy="561982"/>
              </a:xfrm>
              <a:prstGeom prst="rect">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200" dirty="0">
                    <a:solidFill>
                      <a:schemeClr val="tx1"/>
                    </a:solidFill>
                  </a:rPr>
                  <a:t>BEL(2)</a:t>
                </a:r>
              </a:p>
            </p:txBody>
          </p:sp>
          <p:sp>
            <p:nvSpPr>
              <p:cNvPr id="37" name="Rectangle 36"/>
              <p:cNvSpPr/>
              <p:nvPr/>
            </p:nvSpPr>
            <p:spPr>
              <a:xfrm>
                <a:off x="1071538" y="3381360"/>
                <a:ext cx="1428760" cy="519119"/>
              </a:xfrm>
              <a:prstGeom prst="rect">
                <a:avLst/>
              </a:prstGeom>
              <a:solidFill>
                <a:srgbClr val="CC99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000" dirty="0">
                    <a:solidFill>
                      <a:schemeClr val="tx1"/>
                    </a:solidFill>
                  </a:rPr>
                  <a:t>MVM(1)</a:t>
                </a:r>
              </a:p>
            </p:txBody>
          </p:sp>
          <p:sp>
            <p:nvSpPr>
              <p:cNvPr id="38" name="Rectangle 37"/>
              <p:cNvSpPr/>
              <p:nvPr/>
            </p:nvSpPr>
            <p:spPr>
              <a:xfrm>
                <a:off x="1071538" y="3105132"/>
                <a:ext cx="1428760" cy="276228"/>
              </a:xfrm>
              <a:prstGeom prst="rect">
                <a:avLst/>
              </a:prstGeom>
              <a:solidFill>
                <a:srgbClr val="CC99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000" dirty="0">
                    <a:solidFill>
                      <a:schemeClr val="tx1"/>
                    </a:solidFill>
                  </a:rPr>
                  <a:t>MVM(2)</a:t>
                </a:r>
              </a:p>
            </p:txBody>
          </p:sp>
          <p:sp>
            <p:nvSpPr>
              <p:cNvPr id="39" name="Rectangle 38"/>
              <p:cNvSpPr/>
              <p:nvPr/>
            </p:nvSpPr>
            <p:spPr>
              <a:xfrm>
                <a:off x="1071538" y="2185958"/>
                <a:ext cx="1428760" cy="919173"/>
              </a:xfrm>
              <a:prstGeom prst="rect">
                <a:avLst/>
              </a:prstGeom>
              <a:solidFill>
                <a:srgbClr val="FF66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200" dirty="0">
                    <a:solidFill>
                      <a:schemeClr val="tx1"/>
                    </a:solidFill>
                  </a:rPr>
                  <a:t>VaR</a:t>
                </a:r>
                <a:r>
                  <a:rPr lang="en-AU" sz="1200" baseline="-25000" dirty="0">
                    <a:solidFill>
                      <a:schemeClr val="tx1"/>
                    </a:solidFill>
                  </a:rPr>
                  <a:t>99.5%</a:t>
                </a:r>
                <a:r>
                  <a:rPr lang="en-AU" sz="1200" dirty="0">
                    <a:solidFill>
                      <a:schemeClr val="tx1"/>
                    </a:solidFill>
                  </a:rPr>
                  <a:t>(1)</a:t>
                </a:r>
              </a:p>
            </p:txBody>
          </p:sp>
          <p:sp>
            <p:nvSpPr>
              <p:cNvPr id="40" name="Rectangle 39"/>
              <p:cNvSpPr/>
              <p:nvPr/>
            </p:nvSpPr>
            <p:spPr>
              <a:xfrm>
                <a:off x="3428992" y="2852717"/>
                <a:ext cx="1428760" cy="166689"/>
              </a:xfrm>
              <a:prstGeom prst="rect">
                <a:avLst/>
              </a:prstGeom>
              <a:solidFill>
                <a:srgbClr val="D9959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000" dirty="0">
                    <a:solidFill>
                      <a:schemeClr val="tx1"/>
                    </a:solidFill>
                  </a:rPr>
                  <a:t>Δ</a:t>
                </a:r>
                <a:r>
                  <a:rPr lang="en-AU" sz="1000" dirty="0">
                    <a:solidFill>
                      <a:schemeClr val="tx1"/>
                    </a:solidFill>
                  </a:rPr>
                  <a:t>BEL(2)</a:t>
                </a:r>
              </a:p>
            </p:txBody>
          </p:sp>
          <p:sp>
            <p:nvSpPr>
              <p:cNvPr id="41" name="Rectangle 40"/>
              <p:cNvSpPr/>
              <p:nvPr/>
            </p:nvSpPr>
            <p:spPr>
              <a:xfrm>
                <a:off x="3428992" y="2660626"/>
                <a:ext cx="1428760" cy="184152"/>
              </a:xfrm>
              <a:prstGeom prst="rect">
                <a:avLst/>
              </a:prstGeom>
              <a:solidFill>
                <a:srgbClr val="E739C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000" dirty="0">
                    <a:solidFill>
                      <a:schemeClr val="tx1"/>
                    </a:solidFill>
                  </a:rPr>
                  <a:t>Δ</a:t>
                </a:r>
                <a:r>
                  <a:rPr lang="en-AU" sz="1000" dirty="0">
                    <a:solidFill>
                      <a:schemeClr val="tx1"/>
                    </a:solidFill>
                  </a:rPr>
                  <a:t>MVM(2)</a:t>
                </a:r>
              </a:p>
            </p:txBody>
          </p:sp>
          <p:sp>
            <p:nvSpPr>
              <p:cNvPr id="42" name="Rectangle 41"/>
              <p:cNvSpPr/>
              <p:nvPr/>
            </p:nvSpPr>
            <p:spPr>
              <a:xfrm>
                <a:off x="1071538" y="2017681"/>
                <a:ext cx="1428760" cy="166689"/>
              </a:xfrm>
              <a:prstGeom prst="rect">
                <a:avLst/>
              </a:prstGeom>
              <a:solidFill>
                <a:srgbClr val="D9959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000" dirty="0">
                    <a:solidFill>
                      <a:schemeClr val="tx1"/>
                    </a:solidFill>
                  </a:rPr>
                  <a:t>Δ</a:t>
                </a:r>
                <a:r>
                  <a:rPr lang="en-AU" sz="1000" dirty="0">
                    <a:solidFill>
                      <a:schemeClr val="tx1"/>
                    </a:solidFill>
                  </a:rPr>
                  <a:t>BEL(2)</a:t>
                </a:r>
              </a:p>
            </p:txBody>
          </p:sp>
          <p:sp>
            <p:nvSpPr>
              <p:cNvPr id="43" name="Rectangle 42"/>
              <p:cNvSpPr/>
              <p:nvPr/>
            </p:nvSpPr>
            <p:spPr>
              <a:xfrm>
                <a:off x="1071538" y="1831941"/>
                <a:ext cx="1428760" cy="185740"/>
              </a:xfrm>
              <a:prstGeom prst="rect">
                <a:avLst/>
              </a:prstGeom>
              <a:solidFill>
                <a:srgbClr val="E739C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1000" dirty="0">
                    <a:solidFill>
                      <a:schemeClr val="tx1"/>
                    </a:solidFill>
                  </a:rPr>
                  <a:t>Δ</a:t>
                </a:r>
                <a:r>
                  <a:rPr lang="en-AU" sz="1000" dirty="0">
                    <a:solidFill>
                      <a:schemeClr val="tx1"/>
                    </a:solidFill>
                  </a:rPr>
                  <a:t>MVM(2)</a:t>
                </a:r>
              </a:p>
            </p:txBody>
          </p:sp>
          <p:sp>
            <p:nvSpPr>
              <p:cNvPr id="44" name="Rectangle 43"/>
              <p:cNvSpPr/>
              <p:nvPr/>
            </p:nvSpPr>
            <p:spPr>
              <a:xfrm>
                <a:off x="1071538" y="4462462"/>
                <a:ext cx="1428760" cy="1214452"/>
              </a:xfrm>
              <a:prstGeom prst="rect">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AU" sz="1200" dirty="0">
                    <a:solidFill>
                      <a:schemeClr val="tx1"/>
                    </a:solidFill>
                  </a:rPr>
                  <a:t>BEL(1)</a:t>
                </a:r>
              </a:p>
            </p:txBody>
          </p:sp>
          <p:sp>
            <p:nvSpPr>
              <p:cNvPr id="29743" name="TextBox 44"/>
              <p:cNvSpPr txBox="1">
                <a:spLocks noChangeArrowheads="1"/>
              </p:cNvSpPr>
              <p:nvPr/>
            </p:nvSpPr>
            <p:spPr bwMode="auto">
              <a:xfrm>
                <a:off x="1071538" y="5715016"/>
                <a:ext cx="1428760" cy="369332"/>
              </a:xfrm>
              <a:prstGeom prst="rect">
                <a:avLst/>
              </a:prstGeom>
              <a:noFill/>
              <a:ln w="9525">
                <a:noFill/>
                <a:miter lim="800000"/>
                <a:headEnd/>
                <a:tailEnd/>
              </a:ln>
            </p:spPr>
            <p:txBody>
              <a:bodyPr>
                <a:spAutoFit/>
              </a:bodyPr>
              <a:lstStyle/>
              <a:p>
                <a:pPr algn="ctr"/>
                <a:r>
                  <a:rPr lang="en-AU">
                    <a:latin typeface="Times New Roman" pitchFamily="18" charset="0"/>
                    <a:cs typeface="Times New Roman" pitchFamily="18" charset="0"/>
                  </a:rPr>
                  <a:t>Inception</a:t>
                </a:r>
              </a:p>
            </p:txBody>
          </p:sp>
          <p:sp>
            <p:nvSpPr>
              <p:cNvPr id="46" name="Left Brace 45"/>
              <p:cNvSpPr/>
              <p:nvPr/>
            </p:nvSpPr>
            <p:spPr>
              <a:xfrm>
                <a:off x="785786" y="3143232"/>
                <a:ext cx="214314" cy="2462244"/>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a:p>
            </p:txBody>
          </p:sp>
          <p:sp>
            <p:nvSpPr>
              <p:cNvPr id="47" name="Left Brace 46"/>
              <p:cNvSpPr/>
              <p:nvPr/>
            </p:nvSpPr>
            <p:spPr>
              <a:xfrm>
                <a:off x="785786" y="1831941"/>
                <a:ext cx="214314" cy="1220803"/>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a:p>
            </p:txBody>
          </p:sp>
        </p:grpSp>
        <p:sp>
          <p:nvSpPr>
            <p:cNvPr id="29707" name="TextBox 8"/>
            <p:cNvSpPr txBox="1">
              <a:spLocks noChangeArrowheads="1"/>
            </p:cNvSpPr>
            <p:nvPr/>
          </p:nvSpPr>
          <p:spPr bwMode="auto">
            <a:xfrm>
              <a:off x="176182" y="2305042"/>
              <a:ext cx="928694" cy="276999"/>
            </a:xfrm>
            <a:prstGeom prst="rect">
              <a:avLst/>
            </a:prstGeom>
            <a:noFill/>
            <a:ln w="9525">
              <a:noFill/>
              <a:miter lim="800000"/>
              <a:headEnd/>
              <a:tailEnd/>
            </a:ln>
          </p:spPr>
          <p:txBody>
            <a:bodyPr>
              <a:spAutoFit/>
            </a:bodyPr>
            <a:lstStyle/>
            <a:p>
              <a:pPr algn="ctr"/>
              <a:r>
                <a:rPr lang="en-AU" sz="1200">
                  <a:latin typeface="Times New Roman" pitchFamily="18" charset="0"/>
                  <a:cs typeface="Times New Roman" pitchFamily="18" charset="0"/>
                </a:rPr>
                <a:t>SCR</a:t>
              </a:r>
            </a:p>
          </p:txBody>
        </p:sp>
        <p:sp>
          <p:nvSpPr>
            <p:cNvPr id="29708" name="TextBox 9"/>
            <p:cNvSpPr txBox="1">
              <a:spLocks noChangeArrowheads="1"/>
            </p:cNvSpPr>
            <p:nvPr/>
          </p:nvSpPr>
          <p:spPr bwMode="auto">
            <a:xfrm>
              <a:off x="180944" y="4243393"/>
              <a:ext cx="928694" cy="276999"/>
            </a:xfrm>
            <a:prstGeom prst="rect">
              <a:avLst/>
            </a:prstGeom>
            <a:noFill/>
            <a:ln w="9525">
              <a:noFill/>
              <a:miter lim="800000"/>
              <a:headEnd/>
              <a:tailEnd/>
            </a:ln>
          </p:spPr>
          <p:txBody>
            <a:bodyPr>
              <a:spAutoFit/>
            </a:bodyPr>
            <a:lstStyle/>
            <a:p>
              <a:pPr algn="ctr"/>
              <a:r>
                <a:rPr lang="en-AU" sz="1200">
                  <a:latin typeface="Times New Roman" pitchFamily="18" charset="0"/>
                  <a:cs typeface="Times New Roman" pitchFamily="18" charset="0"/>
                </a:rPr>
                <a:t>TP</a:t>
              </a:r>
            </a:p>
          </p:txBody>
        </p:sp>
      </p:grpSp>
      <p:sp>
        <p:nvSpPr>
          <p:cNvPr id="29702" name="TextBox 48"/>
          <p:cNvSpPr txBox="1">
            <a:spLocks noChangeArrowheads="1"/>
          </p:cNvSpPr>
          <p:nvPr/>
        </p:nvSpPr>
        <p:spPr bwMode="auto">
          <a:xfrm>
            <a:off x="2865438" y="1412875"/>
            <a:ext cx="3643312" cy="369888"/>
          </a:xfrm>
          <a:prstGeom prst="rect">
            <a:avLst/>
          </a:prstGeom>
          <a:noFill/>
          <a:ln w="9525">
            <a:noFill/>
            <a:miter lim="800000"/>
            <a:headEnd/>
            <a:tailEnd/>
          </a:ln>
        </p:spPr>
        <p:txBody>
          <a:bodyPr>
            <a:spAutoFit/>
          </a:bodyPr>
          <a:lstStyle/>
          <a:p>
            <a:r>
              <a:rPr lang="en-AU"/>
              <a:t>Let </a:t>
            </a:r>
            <a:r>
              <a:rPr lang="el-GR"/>
              <a:t>ξ</a:t>
            </a:r>
            <a:r>
              <a:rPr lang="en-AU"/>
              <a:t> = Year 1 in distress</a:t>
            </a:r>
          </a:p>
        </p:txBody>
      </p:sp>
      <p:sp>
        <p:nvSpPr>
          <p:cNvPr id="50" name="TextBox 49"/>
          <p:cNvSpPr txBox="1"/>
          <p:nvPr/>
        </p:nvSpPr>
        <p:spPr>
          <a:xfrm>
            <a:off x="6537325" y="1412875"/>
            <a:ext cx="3024188" cy="2032000"/>
          </a:xfrm>
          <a:prstGeom prst="rect">
            <a:avLst/>
          </a:prstGeom>
          <a:noFill/>
        </p:spPr>
        <p:txBody>
          <a:bodyPr>
            <a:spAutoFit/>
          </a:bodyPr>
          <a:lstStyle/>
          <a:p>
            <a:pPr>
              <a:defRPr/>
            </a:pPr>
            <a:r>
              <a:rPr lang="en-AU" dirty="0">
                <a:latin typeface="+mn-lt"/>
                <a:cs typeface="Times New Roman" pitchFamily="18" charset="0"/>
              </a:rPr>
              <a:t>VaR(1) is consumed.</a:t>
            </a:r>
          </a:p>
          <a:p>
            <a:pPr>
              <a:defRPr/>
            </a:pPr>
            <a:endParaRPr lang="en-AU" dirty="0">
              <a:latin typeface="+mn-lt"/>
              <a:cs typeface="Times New Roman" pitchFamily="18" charset="0"/>
            </a:endParaRPr>
          </a:p>
          <a:p>
            <a:pPr>
              <a:defRPr/>
            </a:pPr>
            <a:r>
              <a:rPr lang="en-AU" dirty="0">
                <a:latin typeface="+mn-lt"/>
                <a:cs typeface="Times New Roman" pitchFamily="18" charset="0"/>
              </a:rPr>
              <a:t>MVM(1) = spread*SCR at year end (and returned along with risk free rate). </a:t>
            </a:r>
          </a:p>
          <a:p>
            <a:pPr>
              <a:defRPr/>
            </a:pPr>
            <a:endParaRPr lang="en-AU" dirty="0">
              <a:latin typeface="+mn-lt"/>
              <a:cs typeface="Times New Roman" pitchFamily="18" charset="0"/>
            </a:endParaRPr>
          </a:p>
          <a:p>
            <a:pPr>
              <a:defRPr/>
            </a:pPr>
            <a:r>
              <a:rPr lang="en-AU" dirty="0">
                <a:latin typeface="+mn-lt"/>
                <a:cs typeface="Times New Roman" pitchFamily="18" charset="0"/>
              </a:rPr>
              <a:t>VaR(2|</a:t>
            </a:r>
            <a:r>
              <a:rPr lang="el-GR" dirty="0">
                <a:latin typeface="+mn-lt"/>
                <a:cs typeface="Times New Roman" pitchFamily="18" charset="0"/>
              </a:rPr>
              <a:t>ξ</a:t>
            </a:r>
            <a:r>
              <a:rPr lang="en-AU" dirty="0">
                <a:latin typeface="+mn-lt"/>
                <a:cs typeface="Times New Roman" pitchFamily="18" charset="0"/>
              </a:rPr>
              <a:t>) is raised in year 2.</a:t>
            </a:r>
          </a:p>
        </p:txBody>
      </p:sp>
      <p:cxnSp>
        <p:nvCxnSpPr>
          <p:cNvPr id="51" name="Straight Connector 50"/>
          <p:cNvCxnSpPr/>
          <p:nvPr/>
        </p:nvCxnSpPr>
        <p:spPr>
          <a:xfrm rot="5400000">
            <a:off x="550069" y="4087019"/>
            <a:ext cx="4521200" cy="36512"/>
          </a:xfrm>
          <a:prstGeom prst="line">
            <a:avLst/>
          </a:prstGeom>
        </p:spPr>
        <p:style>
          <a:lnRef idx="1">
            <a:schemeClr val="accent1"/>
          </a:lnRef>
          <a:fillRef idx="0">
            <a:schemeClr val="accent1"/>
          </a:fillRef>
          <a:effectRef idx="0">
            <a:schemeClr val="accent1"/>
          </a:effectRef>
          <a:fontRef idx="minor">
            <a:schemeClr val="tx1"/>
          </a:fontRef>
        </p:style>
      </p:cxnSp>
      <p:sp>
        <p:nvSpPr>
          <p:cNvPr id="29705" name="TextBox 48"/>
          <p:cNvSpPr txBox="1">
            <a:spLocks noChangeArrowheads="1"/>
          </p:cNvSpPr>
          <p:nvPr/>
        </p:nvSpPr>
        <p:spPr bwMode="auto">
          <a:xfrm>
            <a:off x="3152775" y="2205038"/>
            <a:ext cx="3384550" cy="646112"/>
          </a:xfrm>
          <a:prstGeom prst="rect">
            <a:avLst/>
          </a:prstGeom>
          <a:noFill/>
          <a:ln w="9525">
            <a:noFill/>
            <a:miter lim="800000"/>
            <a:headEnd/>
            <a:tailEnd/>
          </a:ln>
        </p:spPr>
        <p:txBody>
          <a:bodyPr>
            <a:spAutoFit/>
          </a:bodyPr>
          <a:lstStyle/>
          <a:p>
            <a:r>
              <a:rPr lang="en-US"/>
              <a:t>Why is ΔMVM(2) disc by 1 year and MVM(2) by 2 years?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Capital flow: </a:t>
            </a:r>
            <a:r>
              <a:rPr lang="en-AU" dirty="0" smtClean="0"/>
              <a:t/>
            </a:r>
            <a:br>
              <a:rPr lang="en-AU" dirty="0" smtClean="0"/>
            </a:br>
            <a:r>
              <a:rPr lang="en-US" dirty="0" smtClean="0"/>
              <a:t>Two-year </a:t>
            </a:r>
            <a:r>
              <a:rPr lang="en-US" dirty="0"/>
              <a:t>runoff with first year in distress</a:t>
            </a:r>
            <a:r>
              <a:rPr lang="en-AU" dirty="0">
                <a:solidFill>
                  <a:prstClr val="black"/>
                </a:solidFill>
                <a:latin typeface="Calibri"/>
              </a:rPr>
              <a:t/>
            </a:r>
            <a:br>
              <a:rPr lang="en-AU" dirty="0">
                <a:solidFill>
                  <a:prstClr val="black"/>
                </a:solidFill>
                <a:latin typeface="Calibri"/>
              </a:rPr>
            </a:br>
            <a:endParaRPr lang="en-AU" dirty="0"/>
          </a:p>
        </p:txBody>
      </p:sp>
      <p:cxnSp>
        <p:nvCxnSpPr>
          <p:cNvPr id="67" name="Straight Arrow Connector 66"/>
          <p:cNvCxnSpPr>
            <a:endCxn id="125" idx="1"/>
          </p:cNvCxnSpPr>
          <p:nvPr/>
        </p:nvCxnSpPr>
        <p:spPr>
          <a:xfrm>
            <a:off x="3971481" y="2395459"/>
            <a:ext cx="2222795" cy="2290776"/>
          </a:xfrm>
          <a:prstGeom prst="straightConnector1">
            <a:avLst/>
          </a:prstGeom>
          <a:noFill/>
          <a:ln w="38100" cap="flat" cmpd="sng" algn="ctr">
            <a:solidFill>
              <a:sysClr val="windowText" lastClr="000000">
                <a:alpha val="20000"/>
              </a:sysClr>
            </a:solidFill>
            <a:prstDash val="dash"/>
            <a:tailEnd type="arrow"/>
          </a:ln>
          <a:effectLst/>
        </p:spPr>
      </p:cxnSp>
      <p:cxnSp>
        <p:nvCxnSpPr>
          <p:cNvPr id="68" name="Straight Arrow Connector 67"/>
          <p:cNvCxnSpPr>
            <a:endCxn id="126" idx="1"/>
          </p:cNvCxnSpPr>
          <p:nvPr/>
        </p:nvCxnSpPr>
        <p:spPr>
          <a:xfrm>
            <a:off x="3971481" y="2111756"/>
            <a:ext cx="2222795" cy="1719399"/>
          </a:xfrm>
          <a:prstGeom prst="straightConnector1">
            <a:avLst/>
          </a:prstGeom>
          <a:noFill/>
          <a:ln w="38100" cap="flat" cmpd="sng" algn="ctr">
            <a:solidFill>
              <a:sysClr val="windowText" lastClr="000000">
                <a:alpha val="20000"/>
              </a:sysClr>
            </a:solidFill>
            <a:prstDash val="dash"/>
            <a:tailEnd type="arrow"/>
          </a:ln>
          <a:effectLst/>
        </p:spPr>
      </p:cxnSp>
      <p:sp>
        <p:nvSpPr>
          <p:cNvPr id="69" name="Rectangle 115"/>
          <p:cNvSpPr>
            <a:spLocks noChangeArrowheads="1"/>
          </p:cNvSpPr>
          <p:nvPr/>
        </p:nvSpPr>
        <p:spPr bwMode="auto">
          <a:xfrm>
            <a:off x="2522504" y="4080436"/>
            <a:ext cx="1440000" cy="391477"/>
          </a:xfrm>
          <a:prstGeom prst="rect">
            <a:avLst/>
          </a:prstGeom>
          <a:gradFill rotWithShape="1">
            <a:gsLst>
              <a:gs pos="0">
                <a:srgbClr val="8064A2">
                  <a:shade val="51000"/>
                  <a:satMod val="130000"/>
                  <a:alpha val="50000"/>
                </a:srgbClr>
              </a:gs>
              <a:gs pos="80000">
                <a:srgbClr val="8064A2">
                  <a:shade val="93000"/>
                  <a:satMod val="130000"/>
                  <a:alpha val="50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70" name="Rectangle 109"/>
          <p:cNvSpPr>
            <a:spLocks noChangeArrowheads="1"/>
          </p:cNvSpPr>
          <p:nvPr/>
        </p:nvSpPr>
        <p:spPr bwMode="auto">
          <a:xfrm>
            <a:off x="2522504" y="4470212"/>
            <a:ext cx="1440000" cy="720079"/>
          </a:xfrm>
          <a:prstGeom prst="rect">
            <a:avLst/>
          </a:prstGeom>
          <a:gradFill rotWithShape="1">
            <a:gsLst>
              <a:gs pos="0">
                <a:srgbClr val="FFCC00"/>
              </a:gs>
              <a:gs pos="80000">
                <a:srgbClr val="FFFF00"/>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71" name="Rectangle 103"/>
          <p:cNvSpPr>
            <a:spLocks noChangeArrowheads="1"/>
          </p:cNvSpPr>
          <p:nvPr/>
        </p:nvSpPr>
        <p:spPr bwMode="auto">
          <a:xfrm>
            <a:off x="2521423" y="2525995"/>
            <a:ext cx="1440000" cy="1204564"/>
          </a:xfrm>
          <a:prstGeom prst="rect">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V@R</a:t>
            </a:r>
            <a:r>
              <a:rPr kumimoji="0" lang="en-US" sz="1000" b="0" i="0" u="none" strike="noStrike" kern="0" cap="none" spc="0" normalizeH="0" baseline="-25000" noProof="0" dirty="0" smtClean="0">
                <a:ln>
                  <a:noFill/>
                </a:ln>
                <a:solidFill>
                  <a:sysClr val="windowText" lastClr="000000"/>
                </a:solidFill>
                <a:effectLst/>
                <a:uLnTx/>
                <a:uFillTx/>
                <a:latin typeface="Arial" pitchFamily="34" charset="0"/>
                <a:ea typeface="Times New Roman" pitchFamily="18" charset="0"/>
                <a:cs typeface="Arial" pitchFamily="34" charset="0"/>
              </a:rPr>
              <a:t>99.5</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72" name="Rectangle 102"/>
          <p:cNvSpPr>
            <a:spLocks noChangeArrowheads="1"/>
          </p:cNvSpPr>
          <p:nvPr/>
        </p:nvSpPr>
        <p:spPr bwMode="auto">
          <a:xfrm>
            <a:off x="2521869" y="5690593"/>
            <a:ext cx="1440000" cy="36379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Required Capital at Year 1</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73" name="Rectangle 109"/>
          <p:cNvSpPr>
            <a:spLocks noChangeArrowheads="1"/>
          </p:cNvSpPr>
          <p:nvPr/>
        </p:nvSpPr>
        <p:spPr bwMode="auto">
          <a:xfrm>
            <a:off x="2521423" y="5187983"/>
            <a:ext cx="1440000" cy="265611"/>
          </a:xfrm>
          <a:prstGeom prst="rect">
            <a:avLst/>
          </a:prstGeom>
          <a:gradFill rotWithShape="1">
            <a:gsLst>
              <a:gs pos="0">
                <a:srgbClr val="FFCC00"/>
              </a:gs>
              <a:gs pos="80000">
                <a:srgbClr val="FFFF00"/>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BEL(1)</a:t>
            </a:r>
          </a:p>
        </p:txBody>
      </p:sp>
      <p:sp>
        <p:nvSpPr>
          <p:cNvPr id="74" name="Rectangle 115"/>
          <p:cNvSpPr>
            <a:spLocks noChangeArrowheads="1"/>
          </p:cNvSpPr>
          <p:nvPr/>
        </p:nvSpPr>
        <p:spPr bwMode="auto">
          <a:xfrm>
            <a:off x="2522504" y="3864411"/>
            <a:ext cx="1440000" cy="216025"/>
          </a:xfrm>
          <a:prstGeom prst="rect">
            <a:avLst/>
          </a:prstGeom>
          <a:gradFill rotWithShape="1">
            <a:gsLst>
              <a:gs pos="0">
                <a:srgbClr val="8064A2">
                  <a:shade val="51000"/>
                  <a:satMod val="130000"/>
                  <a:alpha val="50000"/>
                </a:srgbClr>
              </a:gs>
              <a:gs pos="80000">
                <a:srgbClr val="8064A2">
                  <a:shade val="93000"/>
                  <a:satMod val="130000"/>
                  <a:alpha val="50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MVM(1)</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75" name="Right Arrow 74"/>
          <p:cNvSpPr/>
          <p:nvPr/>
        </p:nvSpPr>
        <p:spPr>
          <a:xfrm>
            <a:off x="395535" y="4470212"/>
            <a:ext cx="1622279" cy="432047"/>
          </a:xfrm>
          <a:prstGeom prst="rightArrow">
            <a:avLst>
              <a:gd name="adj1" fmla="val 50000"/>
              <a:gd name="adj2" fmla="val 65117"/>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6" name="Bent-Up Arrow 75"/>
          <p:cNvSpPr/>
          <p:nvPr/>
        </p:nvSpPr>
        <p:spPr>
          <a:xfrm rot="5400000">
            <a:off x="575556" y="2057943"/>
            <a:ext cx="1440160" cy="1512168"/>
          </a:xfrm>
          <a:prstGeom prst="bentUpArrow">
            <a:avLst>
              <a:gd name="adj1" fmla="val 15551"/>
              <a:gd name="adj2" fmla="val 18386"/>
              <a:gd name="adj3" fmla="val 24370"/>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77" name="Left Brace 76"/>
          <p:cNvSpPr/>
          <p:nvPr/>
        </p:nvSpPr>
        <p:spPr>
          <a:xfrm>
            <a:off x="2267744" y="3862710"/>
            <a:ext cx="249931" cy="1590884"/>
          </a:xfrm>
          <a:prstGeom prst="leftBrace">
            <a:avLst/>
          </a:prstGeom>
          <a:noFill/>
          <a:ln w="9525" cap="flat" cmpd="sng" algn="ctr">
            <a:solidFill>
              <a:srgbClr val="4F81BD">
                <a:shade val="95000"/>
                <a:satMod val="10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78" name="TextBox 77"/>
          <p:cNvSpPr txBox="1"/>
          <p:nvPr/>
        </p:nvSpPr>
        <p:spPr>
          <a:xfrm>
            <a:off x="200472" y="4852317"/>
            <a:ext cx="2232248"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600" b="1" i="0" u="none" strike="noStrike" kern="0" cap="none" spc="0" normalizeH="0" baseline="0" noProof="0" dirty="0" smtClean="0">
                <a:ln>
                  <a:noFill/>
                </a:ln>
                <a:solidFill>
                  <a:sysClr val="windowText" lastClr="000000"/>
                </a:solidFill>
                <a:effectLst/>
                <a:uLnTx/>
                <a:uFillTx/>
              </a:rPr>
              <a:t>Technical Provisions</a:t>
            </a:r>
          </a:p>
          <a:p>
            <a:pPr marL="171450" marR="0" lvl="0" indent="-171450" defTabSz="914400" eaLnBrk="1" fontAlgn="auto" latinLnBrk="0" hangingPunct="1">
              <a:lnSpc>
                <a:spcPct val="100000"/>
              </a:lnSpc>
              <a:spcBef>
                <a:spcPts val="0"/>
              </a:spcBef>
              <a:spcAft>
                <a:spcPts val="0"/>
              </a:spcAft>
              <a:buClrTx/>
              <a:buSzTx/>
              <a:buFont typeface="Arial" pitchFamily="34" charset="0"/>
              <a:buChar char="•"/>
              <a:tabLst/>
              <a:defRPr/>
            </a:pPr>
            <a:r>
              <a:rPr kumimoji="0" lang="en-AU" sz="1200" b="0" i="0" u="none" strike="noStrike" kern="0" cap="none" spc="0" normalizeH="0" baseline="0" noProof="0" dirty="0">
                <a:ln>
                  <a:noFill/>
                </a:ln>
                <a:solidFill>
                  <a:sysClr val="windowText" lastClr="000000"/>
                </a:solidFill>
                <a:effectLst/>
                <a:uLnTx/>
                <a:uFillTx/>
              </a:rPr>
              <a:t> </a:t>
            </a:r>
            <a:r>
              <a:rPr kumimoji="0" lang="en-AU" sz="1200" b="0" i="0" u="none" strike="noStrike" kern="0" cap="none" spc="0" normalizeH="0" baseline="0" noProof="0" dirty="0" smtClean="0">
                <a:ln>
                  <a:noFill/>
                </a:ln>
                <a:solidFill>
                  <a:sysClr val="windowText" lastClr="000000"/>
                </a:solidFill>
                <a:effectLst/>
                <a:uLnTx/>
                <a:uFillTx/>
              </a:rPr>
              <a:t>Held by company</a:t>
            </a:r>
            <a:endParaRPr kumimoji="0" lang="en-AU" sz="1200" b="0" i="0" u="none" strike="noStrike" kern="0" cap="none" spc="0" normalizeH="0" baseline="0" noProof="0" dirty="0">
              <a:ln>
                <a:noFill/>
              </a:ln>
              <a:solidFill>
                <a:sysClr val="windowText" lastClr="000000"/>
              </a:solidFill>
              <a:effectLst/>
              <a:uLnTx/>
              <a:uFillTx/>
            </a:endParaRPr>
          </a:p>
        </p:txBody>
      </p:sp>
      <p:sp>
        <p:nvSpPr>
          <p:cNvPr id="79" name="TextBox 78"/>
          <p:cNvSpPr txBox="1"/>
          <p:nvPr/>
        </p:nvSpPr>
        <p:spPr>
          <a:xfrm>
            <a:off x="827584" y="2435403"/>
            <a:ext cx="1800200" cy="67710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600" b="1" i="0" u="none" strike="noStrike" kern="0" cap="none" spc="0" normalizeH="0" baseline="0" noProof="0" dirty="0" smtClean="0">
                <a:ln>
                  <a:noFill/>
                </a:ln>
                <a:solidFill>
                  <a:sysClr val="windowText" lastClr="000000"/>
                </a:solidFill>
                <a:effectLst/>
                <a:uLnTx/>
                <a:uFillTx/>
              </a:rPr>
              <a:t>Risk Capital</a:t>
            </a:r>
          </a:p>
          <a:p>
            <a:pPr marL="171450" marR="0" lvl="0" indent="-171450" defTabSz="914400" eaLnBrk="1" fontAlgn="auto" latinLnBrk="0" hangingPunct="1">
              <a:lnSpc>
                <a:spcPct val="100000"/>
              </a:lnSpc>
              <a:spcBef>
                <a:spcPts val="0"/>
              </a:spcBef>
              <a:spcAft>
                <a:spcPts val="0"/>
              </a:spcAft>
              <a:buClrTx/>
              <a:buSzTx/>
              <a:buFont typeface="Arial" pitchFamily="34" charset="0"/>
              <a:buChar char="•"/>
              <a:tabLst/>
              <a:defRPr/>
            </a:pPr>
            <a:r>
              <a:rPr kumimoji="0" lang="en-AU" sz="1100" b="0" i="0" u="none" strike="noStrike" kern="0" cap="none" spc="0" normalizeH="0" baseline="0" noProof="0" dirty="0" smtClean="0">
                <a:ln>
                  <a:noFill/>
                </a:ln>
                <a:solidFill>
                  <a:sysClr val="windowText" lastClr="000000"/>
                </a:solidFill>
                <a:effectLst/>
                <a:uLnTx/>
                <a:uFillTx/>
              </a:rPr>
              <a:t>Raised using MVM(1) in year 1</a:t>
            </a:r>
            <a:endParaRPr kumimoji="0" lang="en-AU" sz="1100" b="0" i="0" u="none" strike="noStrike" kern="0" cap="none" spc="0" normalizeH="0" baseline="0" noProof="0" dirty="0">
              <a:ln>
                <a:noFill/>
              </a:ln>
              <a:solidFill>
                <a:sysClr val="windowText" lastClr="000000"/>
              </a:solidFill>
              <a:effectLst/>
              <a:uLnTx/>
              <a:uFillTx/>
            </a:endParaRPr>
          </a:p>
        </p:txBody>
      </p:sp>
      <p:sp>
        <p:nvSpPr>
          <p:cNvPr id="80" name="Rectangle 102"/>
          <p:cNvSpPr>
            <a:spLocks noChangeArrowheads="1"/>
          </p:cNvSpPr>
          <p:nvPr/>
        </p:nvSpPr>
        <p:spPr bwMode="auto">
          <a:xfrm>
            <a:off x="6194276" y="5690593"/>
            <a:ext cx="1440000" cy="36379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Required Capital at Year 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81" name="Rectangle 115"/>
          <p:cNvSpPr>
            <a:spLocks noChangeArrowheads="1"/>
          </p:cNvSpPr>
          <p:nvPr/>
        </p:nvSpPr>
        <p:spPr bwMode="auto">
          <a:xfrm>
            <a:off x="6194276" y="3966155"/>
            <a:ext cx="1440000" cy="391477"/>
          </a:xfrm>
          <a:prstGeom prst="rect">
            <a:avLst/>
          </a:prstGeom>
          <a:gradFill rotWithShape="1">
            <a:gsLst>
              <a:gs pos="0">
                <a:srgbClr val="8064A2">
                  <a:shade val="51000"/>
                  <a:satMod val="130000"/>
                  <a:alpha val="50000"/>
                </a:srgbClr>
              </a:gs>
              <a:gs pos="80000">
                <a:srgbClr val="8064A2">
                  <a:shade val="93000"/>
                  <a:satMod val="130000"/>
                  <a:alpha val="50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82" name="Rectangle 109"/>
          <p:cNvSpPr>
            <a:spLocks noChangeArrowheads="1"/>
          </p:cNvSpPr>
          <p:nvPr/>
        </p:nvSpPr>
        <p:spPr bwMode="auto">
          <a:xfrm>
            <a:off x="6194276" y="4773962"/>
            <a:ext cx="1440000" cy="720079"/>
          </a:xfrm>
          <a:prstGeom prst="rect">
            <a:avLst/>
          </a:prstGeom>
          <a:gradFill rotWithShape="1">
            <a:gsLst>
              <a:gs pos="0">
                <a:srgbClr val="FFCC00"/>
              </a:gs>
              <a:gs pos="80000">
                <a:srgbClr val="FFFF00"/>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BEL(2</a:t>
            </a: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a:t>
            </a:r>
          </a:p>
        </p:txBody>
      </p:sp>
      <p:sp>
        <p:nvSpPr>
          <p:cNvPr id="83" name="Rectangle 103"/>
          <p:cNvSpPr>
            <a:spLocks noChangeArrowheads="1"/>
          </p:cNvSpPr>
          <p:nvPr/>
        </p:nvSpPr>
        <p:spPr bwMode="auto">
          <a:xfrm>
            <a:off x="6194276" y="2381978"/>
            <a:ext cx="1440000" cy="1011163"/>
          </a:xfrm>
          <a:prstGeom prst="rect">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Risk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Capital (2)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84" name="Bent-Up Arrow 83"/>
          <p:cNvSpPr/>
          <p:nvPr/>
        </p:nvSpPr>
        <p:spPr>
          <a:xfrm flipV="1">
            <a:off x="4096994" y="5277778"/>
            <a:ext cx="719605" cy="546826"/>
          </a:xfrm>
          <a:prstGeom prst="bentUpArrow">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85" name="TextBox 84"/>
          <p:cNvSpPr txBox="1"/>
          <p:nvPr/>
        </p:nvSpPr>
        <p:spPr>
          <a:xfrm>
            <a:off x="4096993" y="5982379"/>
            <a:ext cx="1377203" cy="7694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100" b="0" i="0" u="none" strike="noStrike" kern="0" cap="none" spc="0" normalizeH="0" baseline="0" noProof="0" dirty="0" smtClean="0">
                <a:ln>
                  <a:noFill/>
                </a:ln>
                <a:solidFill>
                  <a:sysClr val="windowText" lastClr="000000"/>
                </a:solidFill>
                <a:effectLst/>
                <a:uLnTx/>
                <a:uFillTx/>
              </a:rPr>
              <a:t>For losses during year 1; </a:t>
            </a:r>
            <a:r>
              <a:rPr kumimoji="0" lang="en-AU" sz="1100" b="1" i="0" u="none" strike="noStrike" kern="0" cap="none" spc="0" normalizeH="0" baseline="0" noProof="0" dirty="0" smtClean="0">
                <a:ln>
                  <a:noFill/>
                </a:ln>
                <a:solidFill>
                  <a:sysClr val="windowText" lastClr="000000"/>
                </a:solidFill>
                <a:effectLst/>
                <a:uLnTx/>
                <a:uFillTx/>
              </a:rPr>
              <a:t>surplus retained</a:t>
            </a:r>
            <a:r>
              <a:rPr kumimoji="0" lang="en-AU" sz="1100" b="0" i="0" u="none" strike="noStrike" kern="0" cap="none" spc="0" normalizeH="0" baseline="0" noProof="0" dirty="0" smtClean="0">
                <a:ln>
                  <a:noFill/>
                </a:ln>
                <a:solidFill>
                  <a:sysClr val="windowText" lastClr="000000"/>
                </a:solidFill>
                <a:effectLst/>
                <a:uLnTx/>
                <a:uFillTx/>
              </a:rPr>
              <a:t> by </a:t>
            </a:r>
            <a:r>
              <a:rPr kumimoji="0" lang="en-AU" sz="1100" b="1" i="0" u="none" strike="noStrike" kern="0" cap="none" spc="0" normalizeH="0" baseline="0" noProof="0" dirty="0" smtClean="0">
                <a:ln>
                  <a:noFill/>
                </a:ln>
                <a:solidFill>
                  <a:sysClr val="windowText" lastClr="000000"/>
                </a:solidFill>
                <a:effectLst/>
                <a:uLnTx/>
                <a:uFillTx/>
              </a:rPr>
              <a:t>company</a:t>
            </a:r>
            <a:r>
              <a:rPr kumimoji="0" lang="en-AU" sz="1100" b="0" i="0" u="none" strike="noStrike" kern="0" cap="none" spc="0" normalizeH="0" baseline="0" noProof="0" dirty="0" smtClean="0">
                <a:ln>
                  <a:noFill/>
                </a:ln>
                <a:solidFill>
                  <a:sysClr val="windowText" lastClr="000000"/>
                </a:solidFill>
                <a:effectLst/>
                <a:uLnTx/>
                <a:uFillTx/>
              </a:rPr>
              <a:t>.</a:t>
            </a:r>
            <a:endParaRPr kumimoji="0" lang="en-AU" sz="1100" b="0" i="0" u="none" strike="noStrike" kern="0" cap="none" spc="0" normalizeH="0" baseline="0" noProof="0" dirty="0">
              <a:ln>
                <a:noFill/>
              </a:ln>
              <a:solidFill>
                <a:sysClr val="windowText" lastClr="000000"/>
              </a:solidFill>
              <a:effectLst/>
              <a:uLnTx/>
              <a:uFillTx/>
            </a:endParaRPr>
          </a:p>
        </p:txBody>
      </p:sp>
      <p:sp>
        <p:nvSpPr>
          <p:cNvPr id="86" name="TextBox 85"/>
          <p:cNvSpPr txBox="1"/>
          <p:nvPr/>
        </p:nvSpPr>
        <p:spPr>
          <a:xfrm>
            <a:off x="4043561" y="1517883"/>
            <a:ext cx="1627609" cy="1107996"/>
          </a:xfrm>
          <a:prstGeom prst="rect">
            <a:avLst/>
          </a:prstGeom>
          <a:solidFill>
            <a:sysClr val="window" lastClr="FFFFFF">
              <a:alpha val="30000"/>
            </a:sysClr>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100" b="0" i="0" u="none" strike="noStrike" kern="0" cap="none" spc="0" normalizeH="0" baseline="0" noProof="0" dirty="0" smtClean="0">
                <a:ln>
                  <a:noFill/>
                </a:ln>
                <a:solidFill>
                  <a:sysClr val="windowText" lastClr="000000"/>
                </a:solidFill>
                <a:effectLst/>
                <a:uLnTx/>
                <a:uFillTx/>
              </a:rPr>
              <a:t>For losses exceeding the mean </a:t>
            </a:r>
            <a:r>
              <a:rPr kumimoji="0" lang="en-AU" sz="1100" b="0" i="1" u="none" strike="noStrike" kern="0" cap="none" spc="0" normalizeH="0" baseline="0" noProof="0" dirty="0" smtClean="0">
                <a:ln>
                  <a:noFill/>
                </a:ln>
                <a:solidFill>
                  <a:sysClr val="windowText" lastClr="000000"/>
                </a:solidFill>
                <a:effectLst/>
                <a:uLnTx/>
                <a:uFillTx/>
              </a:rPr>
              <a:t>and</a:t>
            </a:r>
            <a:r>
              <a:rPr kumimoji="0" lang="en-AU" sz="1100" b="0" i="0" u="none" strike="noStrike" kern="0" cap="none" spc="0" normalizeH="0" baseline="0" noProof="0" dirty="0" smtClean="0">
                <a:ln>
                  <a:noFill/>
                </a:ln>
                <a:solidFill>
                  <a:sysClr val="windowText" lastClr="000000"/>
                </a:solidFill>
                <a:effectLst/>
                <a:uLnTx/>
                <a:uFillTx/>
              </a:rPr>
              <a:t> to rebalance economic balance sheet; </a:t>
            </a:r>
            <a:r>
              <a:rPr kumimoji="0" lang="en-AU" sz="1100" b="1" i="0" u="none" strike="noStrike" kern="0" cap="none" spc="0" normalizeH="0" baseline="0" noProof="0" dirty="0" smtClean="0">
                <a:ln>
                  <a:noFill/>
                </a:ln>
                <a:solidFill>
                  <a:sysClr val="windowText" lastClr="000000"/>
                </a:solidFill>
                <a:effectLst/>
                <a:uLnTx/>
                <a:uFillTx/>
              </a:rPr>
              <a:t>surplus returned</a:t>
            </a:r>
            <a:r>
              <a:rPr kumimoji="0" lang="en-AU" sz="1100" b="0" i="0" u="none" strike="noStrike" kern="0" cap="none" spc="0" normalizeH="0" baseline="0" noProof="0" dirty="0" smtClean="0">
                <a:ln>
                  <a:noFill/>
                </a:ln>
                <a:solidFill>
                  <a:sysClr val="windowText" lastClr="000000"/>
                </a:solidFill>
                <a:effectLst/>
                <a:uLnTx/>
                <a:uFillTx/>
              </a:rPr>
              <a:t> to </a:t>
            </a:r>
            <a:r>
              <a:rPr kumimoji="0" lang="en-AU" sz="1100" b="1" i="0" u="none" strike="noStrike" kern="0" cap="none" spc="0" normalizeH="0" baseline="0" noProof="0" dirty="0" smtClean="0">
                <a:ln>
                  <a:noFill/>
                </a:ln>
                <a:solidFill>
                  <a:srgbClr val="F79646">
                    <a:lumMod val="75000"/>
                  </a:srgbClr>
                </a:solidFill>
                <a:effectLst/>
                <a:uLnTx/>
                <a:uFillTx/>
              </a:rPr>
              <a:t>capital provider</a:t>
            </a:r>
            <a:endParaRPr kumimoji="0" lang="en-AU" sz="1100" b="1" i="0" u="none" strike="noStrike" kern="0" cap="none" spc="0" normalizeH="0" baseline="0" noProof="0" dirty="0">
              <a:ln>
                <a:noFill/>
              </a:ln>
              <a:solidFill>
                <a:srgbClr val="F79646">
                  <a:lumMod val="75000"/>
                </a:srgbClr>
              </a:solidFill>
              <a:effectLst/>
              <a:uLnTx/>
              <a:uFillTx/>
            </a:endParaRPr>
          </a:p>
        </p:txBody>
      </p:sp>
      <p:sp>
        <p:nvSpPr>
          <p:cNvPr id="113" name="Bent-Up Arrow 112"/>
          <p:cNvSpPr/>
          <p:nvPr/>
        </p:nvSpPr>
        <p:spPr>
          <a:xfrm>
            <a:off x="4096994" y="3493973"/>
            <a:ext cx="1521218" cy="546826"/>
          </a:xfrm>
          <a:prstGeom prst="bentUpArrow">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4" name="TextBox 113"/>
          <p:cNvSpPr txBox="1"/>
          <p:nvPr/>
        </p:nvSpPr>
        <p:spPr>
          <a:xfrm>
            <a:off x="4024985" y="3246075"/>
            <a:ext cx="1377203" cy="600164"/>
          </a:xfrm>
          <a:prstGeom prst="rect">
            <a:avLst/>
          </a:prstGeom>
          <a:solidFill>
            <a:sysClr val="window" lastClr="FFFFFF">
              <a:alpha val="30000"/>
            </a:sysClr>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100" b="0" i="0" u="none" strike="noStrike" kern="0" cap="none" spc="0" normalizeH="0" baseline="0" noProof="0" dirty="0" smtClean="0">
                <a:ln>
                  <a:noFill/>
                </a:ln>
                <a:solidFill>
                  <a:sysClr val="windowText" lastClr="000000"/>
                </a:solidFill>
                <a:effectLst/>
                <a:uLnTx/>
                <a:uFillTx/>
              </a:rPr>
              <a:t>Premium for risk capital; </a:t>
            </a:r>
            <a:r>
              <a:rPr kumimoji="0" lang="en-AU" sz="1100" b="1" i="0" u="none" strike="noStrike" kern="0" cap="none" spc="0" normalizeH="0" baseline="0" noProof="0" dirty="0" smtClean="0">
                <a:ln>
                  <a:noFill/>
                </a:ln>
                <a:solidFill>
                  <a:sysClr val="windowText" lastClr="000000"/>
                </a:solidFill>
                <a:effectLst/>
                <a:uLnTx/>
                <a:uFillTx/>
              </a:rPr>
              <a:t>paid to </a:t>
            </a:r>
            <a:r>
              <a:rPr kumimoji="0" lang="en-AU" sz="1100" b="1" i="0" u="none" strike="noStrike" kern="0" cap="none" spc="0" normalizeH="0" baseline="0" noProof="0" dirty="0" smtClean="0">
                <a:ln>
                  <a:noFill/>
                </a:ln>
                <a:solidFill>
                  <a:srgbClr val="F79646">
                    <a:lumMod val="75000"/>
                  </a:srgbClr>
                </a:solidFill>
                <a:effectLst/>
                <a:uLnTx/>
                <a:uFillTx/>
              </a:rPr>
              <a:t>capital provider</a:t>
            </a:r>
            <a:endParaRPr kumimoji="0" lang="en-AU" sz="1100" b="1" i="0" u="none" strike="noStrike" kern="0" cap="none" spc="0" normalizeH="0" baseline="0" noProof="0" dirty="0">
              <a:ln>
                <a:noFill/>
              </a:ln>
              <a:solidFill>
                <a:srgbClr val="F79646">
                  <a:lumMod val="75000"/>
                </a:srgbClr>
              </a:solidFill>
              <a:effectLst/>
              <a:uLnTx/>
              <a:uFillTx/>
            </a:endParaRPr>
          </a:p>
        </p:txBody>
      </p:sp>
      <p:sp>
        <p:nvSpPr>
          <p:cNvPr id="115" name="Right Brace 114"/>
          <p:cNvSpPr/>
          <p:nvPr/>
        </p:nvSpPr>
        <p:spPr>
          <a:xfrm>
            <a:off x="4096994" y="4080436"/>
            <a:ext cx="225074" cy="1107547"/>
          </a:xfrm>
          <a:prstGeom prst="rightBrace">
            <a:avLst/>
          </a:prstGeom>
          <a:noFill/>
          <a:ln w="9525" cap="flat" cmpd="sng" algn="ctr">
            <a:solidFill>
              <a:srgbClr val="4F81BD">
                <a:shade val="95000"/>
                <a:satMod val="10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16" name="Right Arrow 115"/>
          <p:cNvSpPr/>
          <p:nvPr/>
        </p:nvSpPr>
        <p:spPr>
          <a:xfrm rot="498708">
            <a:off x="4402738" y="4613273"/>
            <a:ext cx="1748788" cy="323176"/>
          </a:xfrm>
          <a:prstGeom prst="rightArrow">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7" name="TextBox 116"/>
          <p:cNvSpPr txBox="1"/>
          <p:nvPr/>
        </p:nvSpPr>
        <p:spPr>
          <a:xfrm>
            <a:off x="4653533" y="4201229"/>
            <a:ext cx="1451595"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100" b="0" i="0" u="none" strike="noStrike" kern="0" cap="none" spc="0" normalizeH="0" baseline="0" noProof="0" dirty="0" smtClean="0">
                <a:ln>
                  <a:noFill/>
                </a:ln>
                <a:solidFill>
                  <a:sysClr val="windowText" lastClr="000000"/>
                </a:solidFill>
                <a:effectLst/>
                <a:uLnTx/>
                <a:uFillTx/>
              </a:rPr>
              <a:t>Technical Provision for year 2</a:t>
            </a:r>
            <a:endParaRPr kumimoji="0" lang="en-AU" sz="1100" b="0" i="0" u="none" strike="noStrike" kern="0" cap="none" spc="0" normalizeH="0" baseline="0" noProof="0" dirty="0">
              <a:ln>
                <a:noFill/>
              </a:ln>
              <a:solidFill>
                <a:sysClr val="windowText" lastClr="000000"/>
              </a:solidFill>
              <a:effectLst/>
              <a:uLnTx/>
              <a:uFillTx/>
            </a:endParaRPr>
          </a:p>
        </p:txBody>
      </p:sp>
      <p:sp>
        <p:nvSpPr>
          <p:cNvPr id="118" name="Bent-Up Arrow 117"/>
          <p:cNvSpPr/>
          <p:nvPr/>
        </p:nvSpPr>
        <p:spPr>
          <a:xfrm rot="16200000" flipH="1">
            <a:off x="7632340" y="1913929"/>
            <a:ext cx="1440160" cy="1224136"/>
          </a:xfrm>
          <a:prstGeom prst="bentUpArrow">
            <a:avLst>
              <a:gd name="adj1" fmla="val 15551"/>
              <a:gd name="adj2" fmla="val 14495"/>
              <a:gd name="adj3" fmla="val 14255"/>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9" name="TextBox 118"/>
          <p:cNvSpPr txBox="1"/>
          <p:nvPr/>
        </p:nvSpPr>
        <p:spPr>
          <a:xfrm>
            <a:off x="7473280" y="1229851"/>
            <a:ext cx="1389112" cy="141577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800" b="0" i="0" u="none" strike="noStrike" kern="0" cap="none" spc="0" normalizeH="0" baseline="0" noProof="0" dirty="0" smtClean="0">
                <a:ln>
                  <a:noFill/>
                </a:ln>
                <a:solidFill>
                  <a:sysClr val="windowText" lastClr="000000"/>
                </a:solidFill>
                <a:effectLst/>
                <a:uLnTx/>
                <a:uFillTx/>
              </a:rPr>
              <a:t>Risk Capital</a:t>
            </a:r>
          </a:p>
          <a:p>
            <a:pPr marL="171450" marR="0" lvl="0" indent="-171450" defTabSz="914400" eaLnBrk="1" fontAlgn="auto" latinLnBrk="0" hangingPunct="1">
              <a:lnSpc>
                <a:spcPct val="100000"/>
              </a:lnSpc>
              <a:spcBef>
                <a:spcPts val="0"/>
              </a:spcBef>
              <a:spcAft>
                <a:spcPts val="0"/>
              </a:spcAft>
              <a:buClrTx/>
              <a:buSzTx/>
              <a:buFont typeface="Arial" pitchFamily="34" charset="0"/>
              <a:buChar char="•"/>
              <a:tabLst/>
              <a:defRPr/>
            </a:pPr>
            <a:r>
              <a:rPr kumimoji="0" lang="en-AU" sz="1000" b="0" i="0" u="none" strike="noStrike" kern="0" cap="none" spc="0" normalizeH="0" baseline="0" noProof="0" dirty="0" smtClean="0">
                <a:ln>
                  <a:noFill/>
                </a:ln>
                <a:solidFill>
                  <a:sysClr val="windowText" lastClr="000000"/>
                </a:solidFill>
                <a:effectLst/>
                <a:uLnTx/>
                <a:uFillTx/>
              </a:rPr>
              <a:t>Raised using MVM(2) in year 2; </a:t>
            </a:r>
            <a:r>
              <a:rPr kumimoji="0" lang="en-AU" sz="1000" b="1" i="0" u="none" strike="noStrike" kern="0" cap="none" spc="0" normalizeH="0" baseline="0" noProof="0" dirty="0" smtClean="0">
                <a:ln>
                  <a:noFill/>
                </a:ln>
                <a:solidFill>
                  <a:sysClr val="windowText" lastClr="000000"/>
                </a:solidFill>
                <a:effectLst/>
                <a:uLnTx/>
                <a:uFillTx/>
              </a:rPr>
              <a:t>supplemented </a:t>
            </a:r>
            <a:r>
              <a:rPr kumimoji="0" lang="en-AU" sz="1000" b="0" i="0" u="none" strike="noStrike" kern="0" cap="none" spc="0" normalizeH="0" baseline="0" noProof="0" dirty="0" smtClean="0">
                <a:ln>
                  <a:noFill/>
                </a:ln>
                <a:solidFill>
                  <a:sysClr val="windowText" lastClr="000000"/>
                </a:solidFill>
                <a:effectLst/>
                <a:uLnTx/>
                <a:uFillTx/>
              </a:rPr>
              <a:t>by </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AU" sz="1000" b="0" i="0" u="none" strike="noStrike" kern="0" cap="none" spc="0" normalizeH="0" baseline="0" noProof="0" dirty="0" smtClean="0">
                <a:ln>
                  <a:noFill/>
                </a:ln>
                <a:solidFill>
                  <a:sysClr val="windowText" lastClr="000000"/>
                </a:solidFill>
                <a:effectLst/>
                <a:uLnTx/>
                <a:uFillTx/>
              </a:rPr>
              <a:t>MVM(2) if Year 1 is in distress</a:t>
            </a:r>
            <a:endParaRPr kumimoji="0" lang="en-AU" sz="1000" b="0" i="0" u="none" strike="noStrike" kern="0" cap="none" spc="0" normalizeH="0" baseline="0" noProof="0" dirty="0">
              <a:ln>
                <a:noFill/>
              </a:ln>
              <a:solidFill>
                <a:sysClr val="windowText" lastClr="000000"/>
              </a:solidFill>
              <a:effectLst/>
              <a:uLnTx/>
              <a:uFillTx/>
            </a:endParaRPr>
          </a:p>
        </p:txBody>
      </p:sp>
      <p:sp>
        <p:nvSpPr>
          <p:cNvPr id="120" name="Rectangle 95"/>
          <p:cNvSpPr>
            <a:spLocks noChangeArrowheads="1"/>
          </p:cNvSpPr>
          <p:nvPr/>
        </p:nvSpPr>
        <p:spPr bwMode="auto">
          <a:xfrm>
            <a:off x="2527437" y="1985997"/>
            <a:ext cx="1440000" cy="270000"/>
          </a:xfrm>
          <a:prstGeom prst="rect">
            <a:avLst/>
          </a:prstGeom>
          <a:gradFill rotWithShape="1">
            <a:gsLst>
              <a:gs pos="0">
                <a:srgbClr val="8064A2">
                  <a:shade val="51000"/>
                  <a:satMod val="130000"/>
                  <a:alpha val="25000"/>
                </a:srgbClr>
              </a:gs>
              <a:gs pos="80000">
                <a:srgbClr val="8064A2">
                  <a:shade val="93000"/>
                  <a:satMod val="130000"/>
                  <a:alpha val="25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121" name="Rectangle 94"/>
          <p:cNvSpPr>
            <a:spLocks noChangeArrowheads="1"/>
          </p:cNvSpPr>
          <p:nvPr/>
        </p:nvSpPr>
        <p:spPr bwMode="auto">
          <a:xfrm>
            <a:off x="2527437" y="2255997"/>
            <a:ext cx="1440000" cy="270000"/>
          </a:xfrm>
          <a:prstGeom prst="rect">
            <a:avLst/>
          </a:prstGeom>
          <a:gradFill rotWithShape="1">
            <a:gsLst>
              <a:gs pos="0">
                <a:srgbClr val="FFCC00">
                  <a:alpha val="25000"/>
                </a:srgbClr>
              </a:gs>
              <a:gs pos="80000">
                <a:srgbClr val="FFFF00">
                  <a:alpha val="25000"/>
                </a:srgbClr>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25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BEL(2)</a:t>
            </a:r>
          </a:p>
        </p:txBody>
      </p:sp>
      <p:sp>
        <p:nvSpPr>
          <p:cNvPr id="122" name="Rectangle 121"/>
          <p:cNvSpPr>
            <a:spLocks noChangeArrowheads="1"/>
          </p:cNvSpPr>
          <p:nvPr/>
        </p:nvSpPr>
        <p:spPr bwMode="auto">
          <a:xfrm>
            <a:off x="6194276" y="2111979"/>
            <a:ext cx="1440000" cy="270000"/>
          </a:xfrm>
          <a:prstGeom prst="rect">
            <a:avLst/>
          </a:prstGeom>
          <a:gradFill rotWithShape="1">
            <a:gsLst>
              <a:gs pos="0">
                <a:srgbClr val="F79646">
                  <a:shade val="51000"/>
                  <a:satMod val="130000"/>
                  <a:alpha val="75000"/>
                </a:srgbClr>
              </a:gs>
              <a:gs pos="80000">
                <a:srgbClr val="F79646">
                  <a:shade val="93000"/>
                  <a:satMod val="130000"/>
                  <a:alpha val="50000"/>
                </a:srgbClr>
              </a:gs>
              <a:gs pos="100000">
                <a:srgbClr val="F79646">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25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VaR</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99.5%</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123" name="AutoShape 80"/>
          <p:cNvSpPr>
            <a:spLocks/>
          </p:cNvSpPr>
          <p:nvPr/>
        </p:nvSpPr>
        <p:spPr bwMode="auto">
          <a:xfrm>
            <a:off x="2297235" y="1983566"/>
            <a:ext cx="190947" cy="538599"/>
          </a:xfrm>
          <a:prstGeom prst="leftBrace">
            <a:avLst>
              <a:gd name="adj1" fmla="val 33333"/>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endParaRPr>
          </a:p>
        </p:txBody>
      </p:sp>
      <p:sp>
        <p:nvSpPr>
          <p:cNvPr id="124" name="Text Box 101"/>
          <p:cNvSpPr txBox="1">
            <a:spLocks noChangeArrowheads="1"/>
          </p:cNvSpPr>
          <p:nvPr/>
        </p:nvSpPr>
        <p:spPr bwMode="auto">
          <a:xfrm>
            <a:off x="1899568" y="2112997"/>
            <a:ext cx="603250" cy="2286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TP</a:t>
            </a: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125" name="Rectangle 94"/>
          <p:cNvSpPr>
            <a:spLocks noChangeArrowheads="1"/>
          </p:cNvSpPr>
          <p:nvPr/>
        </p:nvSpPr>
        <p:spPr bwMode="auto">
          <a:xfrm>
            <a:off x="6194276" y="4551235"/>
            <a:ext cx="1440000" cy="270000"/>
          </a:xfrm>
          <a:prstGeom prst="rect">
            <a:avLst/>
          </a:prstGeom>
          <a:gradFill rotWithShape="1">
            <a:gsLst>
              <a:gs pos="0">
                <a:srgbClr val="FFCC00">
                  <a:alpha val="25000"/>
                </a:srgbClr>
              </a:gs>
              <a:gs pos="80000">
                <a:srgbClr val="FFFF00">
                  <a:alpha val="25000"/>
                </a:srgbClr>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25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BEL(2)</a:t>
            </a:r>
          </a:p>
        </p:txBody>
      </p:sp>
      <p:sp>
        <p:nvSpPr>
          <p:cNvPr id="126" name="Rectangle 95"/>
          <p:cNvSpPr>
            <a:spLocks noChangeArrowheads="1"/>
          </p:cNvSpPr>
          <p:nvPr/>
        </p:nvSpPr>
        <p:spPr bwMode="auto">
          <a:xfrm>
            <a:off x="6194276" y="3696155"/>
            <a:ext cx="1440000" cy="270000"/>
          </a:xfrm>
          <a:prstGeom prst="rect">
            <a:avLst/>
          </a:prstGeom>
          <a:gradFill rotWithShape="1">
            <a:gsLst>
              <a:gs pos="0">
                <a:srgbClr val="8064A2">
                  <a:shade val="51000"/>
                  <a:satMod val="130000"/>
                  <a:alpha val="25000"/>
                </a:srgbClr>
              </a:gs>
              <a:gs pos="80000">
                <a:srgbClr val="8064A2">
                  <a:shade val="93000"/>
                  <a:satMod val="130000"/>
                  <a:alpha val="25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127" name="Bent-Up Arrow 126"/>
          <p:cNvSpPr/>
          <p:nvPr/>
        </p:nvSpPr>
        <p:spPr>
          <a:xfrm>
            <a:off x="4088065" y="2395459"/>
            <a:ext cx="1530147" cy="546826"/>
          </a:xfrm>
          <a:prstGeom prst="bentUpArrow">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8" name="Rectangle 103"/>
          <p:cNvSpPr>
            <a:spLocks noChangeArrowheads="1"/>
          </p:cNvSpPr>
          <p:nvPr/>
        </p:nvSpPr>
        <p:spPr bwMode="auto">
          <a:xfrm>
            <a:off x="2531481" y="1985997"/>
            <a:ext cx="1440000" cy="1744562"/>
          </a:xfrm>
          <a:prstGeom prst="rect">
            <a:avLst/>
          </a:prstGeom>
          <a:noFill/>
          <a:ln w="38100">
            <a:solidFill>
              <a:srgbClr val="F79646">
                <a:lumMod val="75000"/>
              </a:srgbClr>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8492349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AU" smtClean="0"/>
              <a:t>N-year run-off (Correlated)</a:t>
            </a:r>
            <a:endParaRPr lang="en-US"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6B3B609E-5CF5-4934-B79F-86F587059A02}" type="slidenum">
              <a:rPr lang="en-US"/>
              <a:pPr fontAlgn="base">
                <a:spcBef>
                  <a:spcPct val="0"/>
                </a:spcBef>
                <a:spcAft>
                  <a:spcPct val="0"/>
                </a:spcAft>
                <a:defRPr/>
              </a:pPr>
              <a:t>33</a:t>
            </a:fld>
            <a:endParaRPr lang="en-US"/>
          </a:p>
        </p:txBody>
      </p:sp>
      <p:pic>
        <p:nvPicPr>
          <p:cNvPr id="30725" name="Content Placeholder 4" descr="nYr_Inception.png"/>
          <p:cNvPicPr>
            <a:picLocks noGrp="1" noChangeAspect="1"/>
          </p:cNvPicPr>
          <p:nvPr>
            <p:ph idx="1"/>
          </p:nvPr>
        </p:nvPicPr>
        <p:blipFill>
          <a:blip r:embed="rId2" cstate="print"/>
          <a:srcRect/>
          <a:stretch>
            <a:fillRect/>
          </a:stretch>
        </p:blipFill>
        <p:spPr>
          <a:xfrm>
            <a:off x="1385888" y="1412875"/>
            <a:ext cx="6959600" cy="4895850"/>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863" y="488950"/>
            <a:ext cx="9001125" cy="707802"/>
          </a:xfrm>
        </p:spPr>
        <p:txBody>
          <a:bodyPr/>
          <a:lstStyle/>
          <a:p>
            <a:r>
              <a:rPr lang="en-US" dirty="0" smtClean="0"/>
              <a:t>Two-year runoff with first year in distress</a:t>
            </a:r>
            <a:endParaRPr lang="en-US" dirty="0"/>
          </a:p>
        </p:txBody>
      </p:sp>
      <p:sp>
        <p:nvSpPr>
          <p:cNvPr id="3" name="Content Placeholder 2"/>
          <p:cNvSpPr>
            <a:spLocks noGrp="1"/>
          </p:cNvSpPr>
          <p:nvPr>
            <p:ph idx="1"/>
          </p:nvPr>
        </p:nvSpPr>
        <p:spPr>
          <a:xfrm>
            <a:off x="560512" y="1412776"/>
            <a:ext cx="9001125" cy="5040560"/>
          </a:xfrm>
        </p:spPr>
        <p:txBody>
          <a:bodyPr/>
          <a:lstStyle/>
          <a:p>
            <a:r>
              <a:rPr lang="en-US" dirty="0" smtClean="0"/>
              <a:t>There is sufficient  risk capital SCR and Fair Value to withstand a distressed first year at 99.5% confidence and restore Fair Value at beginning of the second year.</a:t>
            </a:r>
          </a:p>
          <a:p>
            <a:r>
              <a:rPr lang="en-US" dirty="0" smtClean="0"/>
              <a:t>An important consideration is that </a:t>
            </a:r>
            <a:r>
              <a:rPr lang="en-US" b="1" u="sng" dirty="0" smtClean="0"/>
              <a:t>fungibility</a:t>
            </a:r>
            <a:r>
              <a:rPr lang="en-US" dirty="0" smtClean="0"/>
              <a:t> by calendar year is only in the forward direction.</a:t>
            </a:r>
          </a:p>
          <a:p>
            <a:pPr>
              <a:buNone/>
            </a:pPr>
            <a:r>
              <a:rPr lang="en-US" dirty="0" smtClean="0"/>
              <a:t>    Consistent metrics on updating from year to year- under what conditions?</a:t>
            </a:r>
          </a:p>
          <a:p>
            <a:pPr>
              <a:buNone/>
            </a:pPr>
            <a:r>
              <a:rPr lang="en-US" sz="2000" dirty="0" smtClean="0"/>
              <a:t>     See also E&amp;Y GNAIE paper (2007)</a:t>
            </a:r>
          </a:p>
          <a:p>
            <a:pPr algn="ctr">
              <a:buNone/>
            </a:pPr>
            <a:r>
              <a:rPr lang="en-US" sz="2000" dirty="0" smtClean="0"/>
              <a:t>“</a:t>
            </a:r>
            <a:r>
              <a:rPr lang="en-US" sz="2000" b="1" dirty="0" smtClean="0"/>
              <a:t>Market Value Margins for Insurance Liabilities in Financial Reporting and Solvency Applications , October 1, 2007</a:t>
            </a:r>
            <a:r>
              <a:rPr lang="en-US" sz="2000" dirty="0" smtClean="0"/>
              <a:t>”</a:t>
            </a:r>
          </a:p>
          <a:p>
            <a:pPr>
              <a:buNone/>
            </a:pPr>
            <a:endParaRPr lang="en-US" sz="2000" dirty="0"/>
          </a:p>
          <a:p>
            <a:pPr>
              <a:buNone/>
            </a:pPr>
            <a:endParaRPr lang="en-US" sz="2000" dirty="0" smtClean="0"/>
          </a:p>
          <a:p>
            <a:pPr>
              <a:buNone/>
            </a:pPr>
            <a:r>
              <a:rPr lang="en-US" sz="2000" dirty="0" smtClean="0"/>
              <a:t>Full solution – see last slide.</a:t>
            </a:r>
          </a:p>
        </p:txBody>
      </p:sp>
      <p:sp>
        <p:nvSpPr>
          <p:cNvPr id="4" name="Slide Number Placeholder 3"/>
          <p:cNvSpPr>
            <a:spLocks noGrp="1"/>
          </p:cNvSpPr>
          <p:nvPr>
            <p:ph type="sldNum" sz="quarter" idx="10"/>
          </p:nvPr>
        </p:nvSpPr>
        <p:spPr/>
        <p:txBody>
          <a:bodyPr/>
          <a:lstStyle/>
          <a:p>
            <a:pPr>
              <a:defRPr/>
            </a:pPr>
            <a:fld id="{688D5870-AB9D-4580-9485-0A5DFC13F37D}" type="slidenum">
              <a:rPr lang="en-US" smtClean="0"/>
              <a:pPr>
                <a:defRPr/>
              </a:pPr>
              <a:t>34</a:t>
            </a:fld>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Causes Distress in the first year?</a:t>
            </a:r>
            <a:endParaRPr lang="en-US" dirty="0"/>
          </a:p>
        </p:txBody>
      </p:sp>
      <p:sp>
        <p:nvSpPr>
          <p:cNvPr id="3" name="Content Placeholder 2"/>
          <p:cNvSpPr>
            <a:spLocks noGrp="1"/>
          </p:cNvSpPr>
          <p:nvPr>
            <p:ph idx="1"/>
          </p:nvPr>
        </p:nvSpPr>
        <p:spPr>
          <a:xfrm>
            <a:off x="550863" y="1412776"/>
            <a:ext cx="9001125" cy="4713387"/>
          </a:xfrm>
        </p:spPr>
        <p:txBody>
          <a:bodyPr/>
          <a:lstStyle/>
          <a:p>
            <a:pPr>
              <a:buNone/>
            </a:pPr>
            <a:r>
              <a:rPr lang="en-US" dirty="0" smtClean="0"/>
              <a:t>1. “Inflation parameters” going forward. For example under the assumption 10%+_3%, a 60% trend is distress.</a:t>
            </a:r>
          </a:p>
          <a:p>
            <a:pPr>
              <a:buNone/>
            </a:pPr>
            <a:r>
              <a:rPr lang="en-US" dirty="0" smtClean="0"/>
              <a:t>2. Process volatility- large values from the tail of lognormal distributions.</a:t>
            </a:r>
          </a:p>
          <a:p>
            <a:pPr>
              <a:buNone/>
            </a:pPr>
            <a:r>
              <a:rPr lang="en-US" dirty="0" smtClean="0"/>
              <a:t>3. Combinations of 1. and 2.</a:t>
            </a:r>
          </a:p>
          <a:p>
            <a:pPr>
              <a:buNone/>
            </a:pPr>
            <a:r>
              <a:rPr lang="en-US" dirty="0" smtClean="0"/>
              <a:t>4. Which LOBs contribute more to distress than others?</a:t>
            </a:r>
          </a:p>
          <a:p>
            <a:r>
              <a:rPr lang="en-US" dirty="0" smtClean="0"/>
              <a:t>Process volatility</a:t>
            </a:r>
          </a:p>
          <a:p>
            <a:r>
              <a:rPr lang="en-US" dirty="0" smtClean="0"/>
              <a:t>Parameter uncertainty</a:t>
            </a:r>
          </a:p>
          <a:p>
            <a:r>
              <a:rPr lang="en-US" dirty="0" smtClean="0"/>
              <a:t>“Size” of LOB</a:t>
            </a:r>
          </a:p>
          <a:p>
            <a:endParaRPr lang="en-US" dirty="0"/>
          </a:p>
        </p:txBody>
      </p:sp>
      <p:sp>
        <p:nvSpPr>
          <p:cNvPr id="4" name="Slide Number Placeholder 3"/>
          <p:cNvSpPr>
            <a:spLocks noGrp="1"/>
          </p:cNvSpPr>
          <p:nvPr>
            <p:ph type="sldNum" sz="quarter" idx="10"/>
          </p:nvPr>
        </p:nvSpPr>
        <p:spPr/>
        <p:txBody>
          <a:bodyPr/>
          <a:lstStyle/>
          <a:p>
            <a:pPr>
              <a:defRPr/>
            </a:pPr>
            <a:fld id="{688D5870-AB9D-4580-9485-0A5DFC13F37D}" type="slidenum">
              <a:rPr lang="en-US" smtClean="0"/>
              <a:pPr>
                <a:defRPr/>
              </a:pPr>
              <a:t>35</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AU" smtClean="0"/>
              <a:t>Conditional Statistics from Simulations</a:t>
            </a:r>
            <a:endParaRPr lang="en-US" smtClean="0"/>
          </a:p>
        </p:txBody>
      </p:sp>
      <p:sp>
        <p:nvSpPr>
          <p:cNvPr id="37891" name="Content Placeholder 2"/>
          <p:cNvSpPr>
            <a:spLocks noGrp="1"/>
          </p:cNvSpPr>
          <p:nvPr>
            <p:ph idx="1"/>
          </p:nvPr>
        </p:nvSpPr>
        <p:spPr>
          <a:xfrm>
            <a:off x="550863" y="5373688"/>
            <a:ext cx="9001125" cy="1079500"/>
          </a:xfrm>
        </p:spPr>
        <p:txBody>
          <a:bodyPr/>
          <a:lstStyle/>
          <a:p>
            <a:pPr>
              <a:buFont typeface="Arial" charset="0"/>
              <a:buNone/>
              <a:defRPr/>
            </a:pPr>
            <a:r>
              <a:rPr lang="en-AU" dirty="0" smtClean="0">
                <a:latin typeface="+mj-lt"/>
                <a:cs typeface="Times New Roman" pitchFamily="18" charset="0"/>
              </a:rPr>
              <a:t>	Begin with a large number of simulations of the entire forecast table. This provides an equal number of sample paths through all future calendar years.</a:t>
            </a:r>
            <a:endParaRPr lang="en-AU" dirty="0">
              <a:latin typeface="+mj-lt"/>
              <a:cs typeface="Times New Roman" pitchFamily="18" charset="0"/>
            </a:endParaRP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189CFFAE-B665-4CEC-A720-759DB924F3E0}" type="slidenum">
              <a:rPr lang="en-US"/>
              <a:pPr fontAlgn="base">
                <a:spcBef>
                  <a:spcPct val="0"/>
                </a:spcBef>
                <a:spcAft>
                  <a:spcPct val="0"/>
                </a:spcAft>
                <a:defRPr/>
              </a:pPr>
              <a:t>36</a:t>
            </a:fld>
            <a:endParaRPr lang="en-US"/>
          </a:p>
        </p:txBody>
      </p:sp>
      <p:pic>
        <p:nvPicPr>
          <p:cNvPr id="31750" name="Picture 5" descr="sims1.bmp"/>
          <p:cNvPicPr>
            <a:picLocks noChangeAspect="1"/>
          </p:cNvPicPr>
          <p:nvPr/>
        </p:nvPicPr>
        <p:blipFill>
          <a:blip r:embed="rId2" cstate="print"/>
          <a:srcRect/>
          <a:stretch>
            <a:fillRect/>
          </a:stretch>
        </p:blipFill>
        <p:spPr bwMode="auto">
          <a:xfrm>
            <a:off x="2090738" y="1412875"/>
            <a:ext cx="5310187" cy="3862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AU" smtClean="0"/>
              <a:t>Conditional Statistics from Simulations</a:t>
            </a:r>
            <a:endParaRPr lang="en-US" smtClean="0"/>
          </a:p>
        </p:txBody>
      </p:sp>
      <p:sp>
        <p:nvSpPr>
          <p:cNvPr id="37891" name="Content Placeholder 2"/>
          <p:cNvSpPr>
            <a:spLocks noGrp="1"/>
          </p:cNvSpPr>
          <p:nvPr>
            <p:ph idx="1"/>
          </p:nvPr>
        </p:nvSpPr>
        <p:spPr>
          <a:xfrm>
            <a:off x="488950" y="5373688"/>
            <a:ext cx="8640763" cy="1079500"/>
          </a:xfrm>
        </p:spPr>
        <p:txBody>
          <a:bodyPr/>
          <a:lstStyle/>
          <a:p>
            <a:pPr>
              <a:buFont typeface="Arial" charset="0"/>
              <a:buNone/>
              <a:defRPr/>
            </a:pPr>
            <a:r>
              <a:rPr lang="en-AU" dirty="0" smtClean="0">
                <a:latin typeface="Times New Roman" pitchFamily="18" charset="0"/>
                <a:cs typeface="Times New Roman" pitchFamily="18" charset="0"/>
              </a:rPr>
              <a:t>	</a:t>
            </a:r>
            <a:r>
              <a:rPr lang="en-AU" dirty="0" smtClean="0">
                <a:latin typeface="+mj-lt"/>
                <a:cs typeface="Times New Roman" pitchFamily="18" charset="0"/>
              </a:rPr>
              <a:t>Determine the sample paths corresponding to the distress scenario. If this is “next year at 99.5</a:t>
            </a:r>
            <a:r>
              <a:rPr lang="en-AU" baseline="30000" dirty="0" smtClean="0">
                <a:latin typeface="+mj-lt"/>
                <a:cs typeface="Times New Roman" pitchFamily="18" charset="0"/>
              </a:rPr>
              <a:t>th</a:t>
            </a:r>
            <a:r>
              <a:rPr lang="en-AU" dirty="0" smtClean="0">
                <a:latin typeface="+mj-lt"/>
                <a:cs typeface="Times New Roman" pitchFamily="18" charset="0"/>
              </a:rPr>
              <a:t> percentile”, then these paths belong in the [99.5, 99.6) order interval.</a:t>
            </a:r>
          </a:p>
          <a:p>
            <a:pPr>
              <a:buFont typeface="Arial" charset="0"/>
              <a:buNone/>
              <a:defRPr/>
            </a:pPr>
            <a:endParaRPr lang="en-AU" dirty="0">
              <a:latin typeface="Times New Roman" pitchFamily="18" charset="0"/>
              <a:cs typeface="Times New Roman" pitchFamily="18" charset="0"/>
            </a:endParaRP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1E66AD49-3AFB-48FA-A67A-430409D7F102}" type="slidenum">
              <a:rPr lang="en-US"/>
              <a:pPr fontAlgn="base">
                <a:spcBef>
                  <a:spcPct val="0"/>
                </a:spcBef>
                <a:spcAft>
                  <a:spcPct val="0"/>
                </a:spcAft>
                <a:defRPr/>
              </a:pPr>
              <a:t>37</a:t>
            </a:fld>
            <a:endParaRPr lang="en-US"/>
          </a:p>
        </p:txBody>
      </p:sp>
      <p:pic>
        <p:nvPicPr>
          <p:cNvPr id="32774" name="Picture 6" descr="sims2.bmp"/>
          <p:cNvPicPr>
            <a:picLocks noChangeAspect="1"/>
          </p:cNvPicPr>
          <p:nvPr/>
        </p:nvPicPr>
        <p:blipFill>
          <a:blip r:embed="rId2" cstate="print"/>
          <a:srcRect/>
          <a:stretch>
            <a:fillRect/>
          </a:stretch>
        </p:blipFill>
        <p:spPr bwMode="auto">
          <a:xfrm>
            <a:off x="2936875" y="1412875"/>
            <a:ext cx="3521075" cy="393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AU" dirty="0" smtClean="0"/>
              <a:t>Conditional Statistics from Simulations</a:t>
            </a:r>
            <a:endParaRPr lang="en-US" dirty="0" smtClean="0"/>
          </a:p>
        </p:txBody>
      </p:sp>
      <p:sp>
        <p:nvSpPr>
          <p:cNvPr id="37891" name="Content Placeholder 2"/>
          <p:cNvSpPr>
            <a:spLocks noGrp="1"/>
          </p:cNvSpPr>
          <p:nvPr>
            <p:ph idx="1"/>
          </p:nvPr>
        </p:nvSpPr>
        <p:spPr>
          <a:xfrm>
            <a:off x="488950" y="5373688"/>
            <a:ext cx="8640763" cy="1079500"/>
          </a:xfrm>
        </p:spPr>
        <p:txBody>
          <a:bodyPr/>
          <a:lstStyle/>
          <a:p>
            <a:pPr>
              <a:buFont typeface="Arial" charset="0"/>
              <a:buNone/>
              <a:defRPr/>
            </a:pPr>
            <a:r>
              <a:rPr lang="en-AU" dirty="0" smtClean="0">
                <a:latin typeface="Times New Roman" pitchFamily="18" charset="0"/>
                <a:cs typeface="Times New Roman" pitchFamily="18" charset="0"/>
              </a:rPr>
              <a:t>	</a:t>
            </a:r>
            <a:r>
              <a:rPr lang="en-US" dirty="0" smtClean="0">
                <a:latin typeface="+mj-lt"/>
                <a:cs typeface="Times New Roman" pitchFamily="18" charset="0"/>
              </a:rPr>
              <a:t>Restricting attention to only these sample paths we can then calculate any conditional statistic, such as BEL(k)|ξ, MVM(k)|ξ, </a:t>
            </a:r>
            <a:r>
              <a:rPr lang="en-US" dirty="0" err="1" smtClean="0">
                <a:latin typeface="+mj-lt"/>
                <a:cs typeface="Times New Roman" pitchFamily="18" charset="0"/>
              </a:rPr>
              <a:t>VaR</a:t>
            </a:r>
            <a:r>
              <a:rPr lang="en-US" dirty="0" smtClean="0">
                <a:latin typeface="+mj-lt"/>
                <a:cs typeface="Times New Roman" pitchFamily="18" charset="0"/>
              </a:rPr>
              <a:t>(k)|ξ etc.</a:t>
            </a:r>
            <a:endParaRPr lang="en-AU" dirty="0" smtClean="0">
              <a:latin typeface="+mj-lt"/>
              <a:cs typeface="Times New Roman" pitchFamily="18" charset="0"/>
            </a:endParaRPr>
          </a:p>
          <a:p>
            <a:pPr>
              <a:buFont typeface="Arial" charset="0"/>
              <a:buNone/>
              <a:defRPr/>
            </a:pPr>
            <a:endParaRPr lang="en-AU" dirty="0">
              <a:latin typeface="Times New Roman" pitchFamily="18" charset="0"/>
              <a:cs typeface="Times New Roman" pitchFamily="18" charset="0"/>
            </a:endParaRP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951229D7-63A4-4E84-BBF9-D9DB09F9DEDB}" type="slidenum">
              <a:rPr lang="en-US"/>
              <a:pPr fontAlgn="base">
                <a:spcBef>
                  <a:spcPct val="0"/>
                </a:spcBef>
                <a:spcAft>
                  <a:spcPct val="0"/>
                </a:spcAft>
                <a:defRPr/>
              </a:pPr>
              <a:t>38</a:t>
            </a:fld>
            <a:endParaRPr lang="en-US"/>
          </a:p>
        </p:txBody>
      </p:sp>
      <p:pic>
        <p:nvPicPr>
          <p:cNvPr id="33798" name="Picture 8" descr="sims1.bmp"/>
          <p:cNvPicPr>
            <a:picLocks noChangeAspect="1"/>
          </p:cNvPicPr>
          <p:nvPr/>
        </p:nvPicPr>
        <p:blipFill>
          <a:blip r:embed="rId2" cstate="print"/>
          <a:srcRect/>
          <a:stretch>
            <a:fillRect/>
          </a:stretch>
        </p:blipFill>
        <p:spPr bwMode="auto">
          <a:xfrm>
            <a:off x="1784350" y="1412875"/>
            <a:ext cx="6048375" cy="3902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If you look at things in the right way everything becomes simpler</a:t>
            </a:r>
            <a:endParaRPr lang="en-US" dirty="0"/>
          </a:p>
        </p:txBody>
      </p:sp>
      <p:sp>
        <p:nvSpPr>
          <p:cNvPr id="4" name="Slide Number Placeholder 3"/>
          <p:cNvSpPr>
            <a:spLocks noGrp="1"/>
          </p:cNvSpPr>
          <p:nvPr>
            <p:ph type="sldNum" sz="quarter" idx="10"/>
          </p:nvPr>
        </p:nvSpPr>
        <p:spPr/>
        <p:txBody>
          <a:bodyPr/>
          <a:lstStyle/>
          <a:p>
            <a:pPr>
              <a:defRPr/>
            </a:pPr>
            <a:fld id="{688D5870-AB9D-4580-9485-0A5DFC13F37D}" type="slidenum">
              <a:rPr lang="en-US" smtClean="0"/>
              <a:pPr>
                <a:defRPr/>
              </a:pPr>
              <a:t>3</a:t>
            </a:fld>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3146425" y="2420144"/>
            <a:ext cx="3810000" cy="3143250"/>
          </a:xfrm>
          <a:prstGeom prst="rect">
            <a:avLst/>
          </a:prstGeom>
          <a:noFill/>
          <a:ln w="9525">
            <a:noFill/>
            <a:miter lim="800000"/>
            <a:headEnd/>
            <a:tailEnd/>
          </a:ln>
        </p:spPr>
      </p:pic>
      <p:sp>
        <p:nvSpPr>
          <p:cNvPr id="6" name="TextBox 5"/>
          <p:cNvSpPr txBox="1"/>
          <p:nvPr/>
        </p:nvSpPr>
        <p:spPr>
          <a:xfrm>
            <a:off x="2144688" y="1412776"/>
            <a:ext cx="4608512" cy="523220"/>
          </a:xfrm>
          <a:prstGeom prst="rect">
            <a:avLst/>
          </a:prstGeom>
          <a:noFill/>
        </p:spPr>
        <p:txBody>
          <a:bodyPr wrap="square" rtlCol="0">
            <a:spAutoFit/>
          </a:bodyPr>
          <a:lstStyle/>
          <a:p>
            <a:r>
              <a:rPr lang="en-US" sz="2800" b="1" dirty="0" smtClean="0">
                <a:solidFill>
                  <a:schemeClr val="accent2"/>
                </a:solidFill>
                <a:latin typeface="+mj-lt"/>
                <a:ea typeface="+mj-ea"/>
                <a:cs typeface="+mj-cs"/>
              </a:rPr>
              <a:t> Copernican Solution</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AU" dirty="0" smtClean="0"/>
              <a:t>Multiple distress years</a:t>
            </a:r>
            <a:endParaRPr lang="en-AU" dirty="0"/>
          </a:p>
        </p:txBody>
      </p:sp>
      <p:sp>
        <p:nvSpPr>
          <p:cNvPr id="3" name="Content Placeholder 2"/>
          <p:cNvSpPr>
            <a:spLocks noGrp="1"/>
          </p:cNvSpPr>
          <p:nvPr>
            <p:ph idx="1"/>
          </p:nvPr>
        </p:nvSpPr>
        <p:spPr/>
        <p:txBody>
          <a:bodyPr/>
          <a:lstStyle/>
          <a:p>
            <a:r>
              <a:rPr lang="en-AU" dirty="0" smtClean="0"/>
              <a:t>In the previous solution, only the first year in distress is considered.</a:t>
            </a:r>
          </a:p>
          <a:p>
            <a:r>
              <a:rPr lang="en-AU" dirty="0" smtClean="0"/>
              <a:t>What if receiver also subscribes to Solvency II?</a:t>
            </a:r>
          </a:p>
          <a:p>
            <a:r>
              <a:rPr lang="en-AU" dirty="0" smtClean="0"/>
              <a:t>Fair value should include allowance for subsequent years also being in distress.</a:t>
            </a:r>
          </a:p>
          <a:p>
            <a:r>
              <a:rPr lang="en-AU" dirty="0" smtClean="0"/>
              <a:t>One way to allow for this is to analyse subsequent years being in distress irrespective of the losses observed </a:t>
            </a:r>
            <a:r>
              <a:rPr lang="en-AU" smtClean="0"/>
              <a:t>in previous years.</a:t>
            </a:r>
            <a:endParaRPr lang="en-AU" dirty="0"/>
          </a:p>
        </p:txBody>
      </p:sp>
      <p:sp>
        <p:nvSpPr>
          <p:cNvPr id="4" name="Slide Number Placeholder 3"/>
          <p:cNvSpPr>
            <a:spLocks noGrp="1"/>
          </p:cNvSpPr>
          <p:nvPr>
            <p:ph type="sldNum" sz="quarter" idx="10"/>
          </p:nvPr>
        </p:nvSpPr>
        <p:spPr/>
        <p:txBody>
          <a:bodyPr/>
          <a:lstStyle/>
          <a:p>
            <a:pPr>
              <a:defRPr/>
            </a:pPr>
            <a:fld id="{688D5870-AB9D-4580-9485-0A5DFC13F37D}" type="slidenum">
              <a:rPr lang="en-US" smtClean="0"/>
              <a:pPr>
                <a:defRPr/>
              </a:pPr>
              <a:t>39</a:t>
            </a:fld>
            <a:endParaRPr lang="en-US" dirty="0"/>
          </a:p>
        </p:txBody>
      </p:sp>
    </p:spTree>
    <p:extLst>
      <p:ext uri="{BB962C8B-B14F-4D97-AF65-F5344CB8AC3E}">
        <p14:creationId xmlns:p14="http://schemas.microsoft.com/office/powerpoint/2010/main" val="21095370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Three</a:t>
            </a:r>
            <a:r>
              <a:rPr lang="en-US" dirty="0">
                <a:solidFill>
                  <a:schemeClr val="tx1"/>
                </a:solidFill>
                <a:latin typeface="Arial" pitchFamily="34" charset="0"/>
                <a:ea typeface="Times New Roman" pitchFamily="18" charset="0"/>
                <a:cs typeface="Arial" pitchFamily="34" charset="0"/>
              </a:rPr>
              <a:t> </a:t>
            </a:r>
            <a:r>
              <a:rPr lang="en-US" dirty="0"/>
              <a:t>Year Run-off with One-Year Risk Horizon All-Inclusive, risk-free rate is 0.</a:t>
            </a:r>
            <a:endParaRPr lang="en-AU" dirty="0"/>
          </a:p>
        </p:txBody>
      </p:sp>
      <p:sp>
        <p:nvSpPr>
          <p:cNvPr id="4" name="Slide Number Placeholder 3"/>
          <p:cNvSpPr>
            <a:spLocks noGrp="1"/>
          </p:cNvSpPr>
          <p:nvPr>
            <p:ph type="sldNum" sz="quarter" idx="10"/>
          </p:nvPr>
        </p:nvSpPr>
        <p:spPr/>
        <p:txBody>
          <a:bodyPr/>
          <a:lstStyle/>
          <a:p>
            <a:pPr>
              <a:defRPr/>
            </a:pPr>
            <a:fld id="{688D5870-AB9D-4580-9485-0A5DFC13F37D}" type="slidenum">
              <a:rPr lang="en-US" smtClean="0"/>
              <a:pPr>
                <a:defRPr/>
              </a:pPr>
              <a:t>40</a:t>
            </a:fld>
            <a:endParaRPr lang="en-US" dirty="0"/>
          </a:p>
        </p:txBody>
      </p:sp>
      <p:sp>
        <p:nvSpPr>
          <p:cNvPr id="5" name="Text Box 87"/>
          <p:cNvSpPr txBox="1">
            <a:spLocks noChangeArrowheads="1"/>
          </p:cNvSpPr>
          <p:nvPr/>
        </p:nvSpPr>
        <p:spPr bwMode="auto">
          <a:xfrm>
            <a:off x="8898341" y="2683116"/>
            <a:ext cx="402727" cy="228600"/>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RC</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AutoShape 117"/>
          <p:cNvSpPr>
            <a:spLocks/>
          </p:cNvSpPr>
          <p:nvPr/>
        </p:nvSpPr>
        <p:spPr bwMode="auto">
          <a:xfrm>
            <a:off x="4562478" y="4298406"/>
            <a:ext cx="178668" cy="1080836"/>
          </a:xfrm>
          <a:prstGeom prst="rightBrace">
            <a:avLst>
              <a:gd name="adj1" fmla="val 375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116"/>
          <p:cNvSpPr>
            <a:spLocks noChangeArrowheads="1"/>
          </p:cNvSpPr>
          <p:nvPr/>
        </p:nvSpPr>
        <p:spPr bwMode="auto">
          <a:xfrm>
            <a:off x="962973" y="4040175"/>
            <a:ext cx="1440000" cy="270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115"/>
          <p:cNvSpPr>
            <a:spLocks noChangeArrowheads="1"/>
          </p:cNvSpPr>
          <p:nvPr/>
        </p:nvSpPr>
        <p:spPr bwMode="auto">
          <a:xfrm>
            <a:off x="962973" y="4309157"/>
            <a:ext cx="1440000" cy="270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MVM(1) = s * RC</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114"/>
          <p:cNvSpPr>
            <a:spLocks noChangeArrowheads="1"/>
          </p:cNvSpPr>
          <p:nvPr/>
        </p:nvSpPr>
        <p:spPr bwMode="auto">
          <a:xfrm>
            <a:off x="962973" y="3786051"/>
            <a:ext cx="1440000" cy="270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AutoShape 113"/>
          <p:cNvSpPr>
            <a:spLocks/>
          </p:cNvSpPr>
          <p:nvPr/>
        </p:nvSpPr>
        <p:spPr bwMode="auto">
          <a:xfrm>
            <a:off x="785141" y="3786051"/>
            <a:ext cx="215167" cy="793106"/>
          </a:xfrm>
          <a:prstGeom prst="leftBrace">
            <a:avLst>
              <a:gd name="adj1" fmla="val 24938"/>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AutoShape 112"/>
          <p:cNvSpPr>
            <a:spLocks/>
          </p:cNvSpPr>
          <p:nvPr/>
        </p:nvSpPr>
        <p:spPr bwMode="auto">
          <a:xfrm>
            <a:off x="792593" y="4596621"/>
            <a:ext cx="170380" cy="782621"/>
          </a:xfrm>
          <a:prstGeom prst="leftBrace">
            <a:avLst>
              <a:gd name="adj1" fmla="val 24954"/>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111"/>
          <p:cNvSpPr>
            <a:spLocks noChangeArrowheads="1"/>
          </p:cNvSpPr>
          <p:nvPr/>
        </p:nvSpPr>
        <p:spPr bwMode="auto">
          <a:xfrm>
            <a:off x="962973" y="4578139"/>
            <a:ext cx="1440000" cy="270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110"/>
          <p:cNvSpPr>
            <a:spLocks noChangeArrowheads="1"/>
          </p:cNvSpPr>
          <p:nvPr/>
        </p:nvSpPr>
        <p:spPr bwMode="auto">
          <a:xfrm>
            <a:off x="962973" y="4842806"/>
            <a:ext cx="1440000" cy="270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109"/>
          <p:cNvSpPr>
            <a:spLocks noChangeArrowheads="1"/>
          </p:cNvSpPr>
          <p:nvPr/>
        </p:nvSpPr>
        <p:spPr bwMode="auto">
          <a:xfrm>
            <a:off x="962973" y="5109242"/>
            <a:ext cx="1440000" cy="270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BEL(1)</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08"/>
          <p:cNvSpPr>
            <a:spLocks noChangeArrowheads="1"/>
          </p:cNvSpPr>
          <p:nvPr/>
        </p:nvSpPr>
        <p:spPr bwMode="auto">
          <a:xfrm>
            <a:off x="962338" y="1552785"/>
            <a:ext cx="1440000" cy="270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107"/>
          <p:cNvSpPr>
            <a:spLocks noChangeArrowheads="1"/>
          </p:cNvSpPr>
          <p:nvPr/>
        </p:nvSpPr>
        <p:spPr bwMode="auto">
          <a:xfrm>
            <a:off x="962338" y="1826977"/>
            <a:ext cx="1440000" cy="270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Rectangle 105"/>
          <p:cNvSpPr>
            <a:spLocks noChangeArrowheads="1"/>
          </p:cNvSpPr>
          <p:nvPr/>
        </p:nvSpPr>
        <p:spPr bwMode="auto">
          <a:xfrm>
            <a:off x="962973" y="2096977"/>
            <a:ext cx="1440000" cy="270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Rectangle 104"/>
          <p:cNvSpPr>
            <a:spLocks noChangeArrowheads="1"/>
          </p:cNvSpPr>
          <p:nvPr/>
        </p:nvSpPr>
        <p:spPr bwMode="auto">
          <a:xfrm>
            <a:off x="961892" y="2374466"/>
            <a:ext cx="1440000" cy="270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Rectangle 103"/>
          <p:cNvSpPr>
            <a:spLocks noChangeArrowheads="1"/>
          </p:cNvSpPr>
          <p:nvPr/>
        </p:nvSpPr>
        <p:spPr bwMode="auto">
          <a:xfrm>
            <a:off x="961892" y="2644466"/>
            <a:ext cx="1440000" cy="270000"/>
          </a:xfrm>
          <a:prstGeom prst="rect">
            <a:avLst/>
          </a:prstGeom>
          <a:solidFill>
            <a:srgbClr val="FF66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a:t>
            </a:r>
            <a:endParaRPr kumimoji="0" lang="en-US" sz="10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02"/>
          <p:cNvSpPr>
            <a:spLocks noChangeArrowheads="1"/>
          </p:cNvSpPr>
          <p:nvPr/>
        </p:nvSpPr>
        <p:spPr bwMode="auto">
          <a:xfrm>
            <a:off x="962338" y="5613934"/>
            <a:ext cx="1440000" cy="270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Year 1 (inception)</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1" name="Text Box 101"/>
          <p:cNvSpPr txBox="1">
            <a:spLocks noChangeArrowheads="1"/>
          </p:cNvSpPr>
          <p:nvPr/>
        </p:nvSpPr>
        <p:spPr bwMode="auto">
          <a:xfrm>
            <a:off x="397059" y="1978485"/>
            <a:ext cx="603250" cy="2286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TP</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AutoShape 100"/>
          <p:cNvSpPr>
            <a:spLocks/>
          </p:cNvSpPr>
          <p:nvPr/>
        </p:nvSpPr>
        <p:spPr bwMode="auto">
          <a:xfrm>
            <a:off x="2410802" y="1552784"/>
            <a:ext cx="178668" cy="1358931"/>
          </a:xfrm>
          <a:prstGeom prst="rightBrace">
            <a:avLst>
              <a:gd name="adj1" fmla="val 375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p:txBody>
      </p:sp>
      <p:sp>
        <p:nvSpPr>
          <p:cNvPr id="23" name="Rectangle 99"/>
          <p:cNvSpPr>
            <a:spLocks noChangeArrowheads="1"/>
          </p:cNvSpPr>
          <p:nvPr/>
        </p:nvSpPr>
        <p:spPr bwMode="auto">
          <a:xfrm>
            <a:off x="5118098" y="4299559"/>
            <a:ext cx="1440000" cy="270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MVM(2) = s * RC</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Rectangle 96"/>
          <p:cNvSpPr>
            <a:spLocks noChangeArrowheads="1"/>
          </p:cNvSpPr>
          <p:nvPr/>
        </p:nvSpPr>
        <p:spPr bwMode="auto">
          <a:xfrm>
            <a:off x="5130302" y="5109242"/>
            <a:ext cx="1440000" cy="270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Rectangle 95"/>
          <p:cNvSpPr>
            <a:spLocks noChangeArrowheads="1"/>
          </p:cNvSpPr>
          <p:nvPr/>
        </p:nvSpPr>
        <p:spPr bwMode="auto">
          <a:xfrm>
            <a:off x="5121618" y="2102131"/>
            <a:ext cx="1440000" cy="270000"/>
          </a:xfrm>
          <a:prstGeom prst="rect">
            <a:avLst/>
          </a:prstGeom>
          <a:solidFill>
            <a:srgbClr val="CC99FF">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2</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6" name="Rectangle 94"/>
          <p:cNvSpPr>
            <a:spLocks noChangeArrowheads="1"/>
          </p:cNvSpPr>
          <p:nvPr/>
        </p:nvSpPr>
        <p:spPr bwMode="auto">
          <a:xfrm>
            <a:off x="5123431" y="2370835"/>
            <a:ext cx="1440000" cy="270000"/>
          </a:xfrm>
          <a:prstGeom prst="rect">
            <a:avLst/>
          </a:prstGeom>
          <a:solidFill>
            <a:srgbClr val="FFFF00">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2</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93"/>
          <p:cNvSpPr>
            <a:spLocks noChangeArrowheads="1"/>
          </p:cNvSpPr>
          <p:nvPr/>
        </p:nvSpPr>
        <p:spPr bwMode="auto">
          <a:xfrm>
            <a:off x="5130302" y="2641716"/>
            <a:ext cx="1440000" cy="270000"/>
          </a:xfrm>
          <a:prstGeom prst="rect">
            <a:avLst/>
          </a:prstGeom>
          <a:solidFill>
            <a:srgbClr val="FF66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8" name="Rectangle 92"/>
          <p:cNvSpPr>
            <a:spLocks noChangeArrowheads="1"/>
          </p:cNvSpPr>
          <p:nvPr/>
        </p:nvSpPr>
        <p:spPr bwMode="auto">
          <a:xfrm>
            <a:off x="5130302" y="5605589"/>
            <a:ext cx="1440000" cy="270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Year 2 | ξ</a:t>
            </a:r>
            <a:r>
              <a:rPr kumimoji="0" lang="en-US" sz="1200" b="1"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9" name="Rectangle 85"/>
          <p:cNvSpPr>
            <a:spLocks noChangeArrowheads="1"/>
          </p:cNvSpPr>
          <p:nvPr/>
        </p:nvSpPr>
        <p:spPr bwMode="auto">
          <a:xfrm>
            <a:off x="7385749" y="4309084"/>
            <a:ext cx="1440000" cy="270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Rectangle 84"/>
          <p:cNvSpPr>
            <a:spLocks noChangeArrowheads="1"/>
          </p:cNvSpPr>
          <p:nvPr/>
        </p:nvSpPr>
        <p:spPr bwMode="auto">
          <a:xfrm>
            <a:off x="7386174" y="5109243"/>
            <a:ext cx="1440000" cy="270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1" name="Rectangle 83"/>
          <p:cNvSpPr>
            <a:spLocks noChangeArrowheads="1"/>
          </p:cNvSpPr>
          <p:nvPr/>
        </p:nvSpPr>
        <p:spPr bwMode="auto">
          <a:xfrm>
            <a:off x="7390512" y="2662498"/>
            <a:ext cx="1440000" cy="270000"/>
          </a:xfrm>
          <a:prstGeom prst="rect">
            <a:avLst/>
          </a:prstGeom>
          <a:solidFill>
            <a:srgbClr val="FF66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2" name="Rectangle 82"/>
          <p:cNvSpPr>
            <a:spLocks noChangeArrowheads="1"/>
          </p:cNvSpPr>
          <p:nvPr/>
        </p:nvSpPr>
        <p:spPr bwMode="auto">
          <a:xfrm>
            <a:off x="7370480" y="5613934"/>
            <a:ext cx="1440000" cy="270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lgn="ctr" fontAlgn="base">
              <a:spcBef>
                <a:spcPct val="0"/>
              </a:spcBef>
              <a:spcAft>
                <a:spcPct val="0"/>
              </a:spcAft>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Year 3 | </a:t>
            </a:r>
            <a:r>
              <a:rPr lang="en-US" sz="1200" b="1" dirty="0" smtClean="0">
                <a:latin typeface="Arial" pitchFamily="34" charset="0"/>
                <a:ea typeface="Times New Roman" pitchFamily="18" charset="0"/>
                <a:cs typeface="Arial" pitchFamily="34" charset="0"/>
              </a:rPr>
              <a:t>ξ</a:t>
            </a:r>
            <a:r>
              <a:rPr lang="en-US" sz="1200" b="1" baseline="-25000" dirty="0" smtClean="0">
                <a:latin typeface="Arial" pitchFamily="34" charset="0"/>
                <a:ea typeface="Times New Roman" pitchFamily="18" charset="0"/>
                <a:cs typeface="Arial" pitchFamily="34" charset="0"/>
              </a:rPr>
              <a:t>1 </a:t>
            </a:r>
            <a:r>
              <a:rPr lang="en-US" sz="1200" b="1" dirty="0">
                <a:latin typeface="Arial" pitchFamily="34" charset="0"/>
                <a:ea typeface="Times New Roman" pitchFamily="18" charset="0"/>
                <a:cs typeface="Arial" pitchFamily="34" charset="0"/>
              </a:rPr>
              <a:t>.</a:t>
            </a:r>
            <a:r>
              <a:rPr lang="en-US" sz="1200" b="1" dirty="0" smtClean="0">
                <a:latin typeface="Arial" pitchFamily="34" charset="0"/>
                <a:ea typeface="Times New Roman" pitchFamily="18" charset="0"/>
                <a:cs typeface="Arial" pitchFamily="34" charset="0"/>
              </a:rPr>
              <a:t> ξ</a:t>
            </a:r>
            <a:r>
              <a:rPr lang="en-US" sz="1200" b="1" baseline="-25000" dirty="0" smtClean="0">
                <a:latin typeface="Arial" pitchFamily="34" charset="0"/>
                <a:ea typeface="Times New Roman" pitchFamily="18" charset="0"/>
                <a:cs typeface="Arial" pitchFamily="34" charset="0"/>
              </a:rPr>
              <a:t>2</a:t>
            </a:r>
            <a:endParaRPr kumimoji="0" lang="en-US" sz="1200" b="1" i="0" u="none" strike="noStrike" cap="none" normalizeH="0" baseline="0" dirty="0" smtClean="0">
              <a:ln>
                <a:noFill/>
              </a:ln>
              <a:solidFill>
                <a:schemeClr val="tx1"/>
              </a:solidFill>
              <a:effectLst/>
              <a:latin typeface="Arial" pitchFamily="34" charset="0"/>
              <a:cs typeface="Arial" pitchFamily="34" charset="0"/>
            </a:endParaRPr>
          </a:p>
        </p:txBody>
      </p:sp>
      <p:sp>
        <p:nvSpPr>
          <p:cNvPr id="33" name="AutoShape 80"/>
          <p:cNvSpPr>
            <a:spLocks/>
          </p:cNvSpPr>
          <p:nvPr/>
        </p:nvSpPr>
        <p:spPr bwMode="auto">
          <a:xfrm>
            <a:off x="792592" y="1552785"/>
            <a:ext cx="207717" cy="1091681"/>
          </a:xfrm>
          <a:prstGeom prst="leftBrace">
            <a:avLst>
              <a:gd name="adj1" fmla="val 33333"/>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cxnSp>
        <p:nvCxnSpPr>
          <p:cNvPr id="34" name="Straight Connector 33"/>
          <p:cNvCxnSpPr/>
          <p:nvPr/>
        </p:nvCxnSpPr>
        <p:spPr>
          <a:xfrm>
            <a:off x="633183" y="3018089"/>
            <a:ext cx="8726335" cy="0"/>
          </a:xfrm>
          <a:prstGeom prst="line">
            <a:avLst/>
          </a:prstGeom>
        </p:spPr>
        <p:style>
          <a:lnRef idx="1">
            <a:schemeClr val="accent1"/>
          </a:lnRef>
          <a:fillRef idx="0">
            <a:schemeClr val="accent1"/>
          </a:fillRef>
          <a:effectRef idx="0">
            <a:schemeClr val="accent1"/>
          </a:effectRef>
          <a:fontRef idx="minor">
            <a:schemeClr val="tx1"/>
          </a:fontRef>
        </p:style>
      </p:cxnSp>
      <p:sp>
        <p:nvSpPr>
          <p:cNvPr id="35" name="Rectangle 34"/>
          <p:cNvSpPr>
            <a:spLocks noChangeArrowheads="1"/>
          </p:cNvSpPr>
          <p:nvPr/>
        </p:nvSpPr>
        <p:spPr bwMode="auto">
          <a:xfrm>
            <a:off x="5121411" y="1835146"/>
            <a:ext cx="1440000" cy="270000"/>
          </a:xfrm>
          <a:prstGeom prst="rect">
            <a:avLst/>
          </a:prstGeom>
          <a:solidFill>
            <a:srgbClr val="FF66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25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6" name="Rectangle 83"/>
          <p:cNvSpPr>
            <a:spLocks noChangeArrowheads="1"/>
          </p:cNvSpPr>
          <p:nvPr/>
        </p:nvSpPr>
        <p:spPr bwMode="auto">
          <a:xfrm>
            <a:off x="7392828" y="2391784"/>
            <a:ext cx="1440000" cy="270000"/>
          </a:xfrm>
          <a:prstGeom prst="rect">
            <a:avLst/>
          </a:prstGeom>
          <a:solidFill>
            <a:srgbClr val="FF6600">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25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7" name="AutoShape 86"/>
          <p:cNvSpPr>
            <a:spLocks/>
          </p:cNvSpPr>
          <p:nvPr/>
        </p:nvSpPr>
        <p:spPr bwMode="auto">
          <a:xfrm>
            <a:off x="8835535" y="2662498"/>
            <a:ext cx="122806" cy="270000"/>
          </a:xfrm>
          <a:prstGeom prst="rightBrace">
            <a:avLst>
              <a:gd name="adj1" fmla="val 3125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8" name="Rectangle 98"/>
          <p:cNvSpPr>
            <a:spLocks noChangeArrowheads="1"/>
          </p:cNvSpPr>
          <p:nvPr/>
        </p:nvSpPr>
        <p:spPr bwMode="auto">
          <a:xfrm>
            <a:off x="5118098" y="4028764"/>
            <a:ext cx="1440000" cy="270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en-US" sz="1000" dirty="0">
                <a:latin typeface="Arial" pitchFamily="34" charset="0"/>
                <a:ea typeface="Times New Roman" pitchFamily="18" charset="0"/>
                <a:cs typeface="Arial" pitchFamily="34" charset="0"/>
              </a:rPr>
              <a:t>∆</a:t>
            </a:r>
            <a:r>
              <a:rPr lang="en-US" sz="1000" baseline="-30000" dirty="0" smtClean="0">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MVM(2)</a:t>
            </a:r>
            <a:endParaRPr lang="en-US" sz="1000" dirty="0">
              <a:latin typeface="Arial" pitchFamily="34" charset="0"/>
              <a:cs typeface="Arial" pitchFamily="34" charset="0"/>
            </a:endParaRPr>
          </a:p>
        </p:txBody>
      </p:sp>
      <p:sp>
        <p:nvSpPr>
          <p:cNvPr id="39" name="Rectangle 98"/>
          <p:cNvSpPr>
            <a:spLocks noChangeArrowheads="1"/>
          </p:cNvSpPr>
          <p:nvPr/>
        </p:nvSpPr>
        <p:spPr bwMode="auto">
          <a:xfrm>
            <a:off x="7385749" y="4046673"/>
            <a:ext cx="1440000" cy="270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en-US" sz="1000" dirty="0">
                <a:latin typeface="Arial" pitchFamily="34" charset="0"/>
                <a:ea typeface="Times New Roman" pitchFamily="18" charset="0"/>
                <a:cs typeface="Arial" pitchFamily="34" charset="0"/>
              </a:rPr>
              <a:t>∆</a:t>
            </a:r>
            <a:r>
              <a:rPr lang="en-US" sz="1000" baseline="-30000" dirty="0" smtClean="0">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MVM(3)</a:t>
            </a:r>
            <a:endParaRPr lang="en-US" sz="1000" dirty="0">
              <a:latin typeface="Arial" pitchFamily="34" charset="0"/>
              <a:cs typeface="Arial" pitchFamily="34" charset="0"/>
            </a:endParaRPr>
          </a:p>
        </p:txBody>
      </p:sp>
      <p:sp>
        <p:nvSpPr>
          <p:cNvPr id="40" name="Rectangle 96"/>
          <p:cNvSpPr>
            <a:spLocks noChangeArrowheads="1"/>
          </p:cNvSpPr>
          <p:nvPr/>
        </p:nvSpPr>
        <p:spPr bwMode="auto">
          <a:xfrm>
            <a:off x="5130302" y="4846552"/>
            <a:ext cx="1440000" cy="270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1" name="Rectangle 98"/>
          <p:cNvSpPr>
            <a:spLocks noChangeArrowheads="1"/>
          </p:cNvSpPr>
          <p:nvPr/>
        </p:nvSpPr>
        <p:spPr bwMode="auto">
          <a:xfrm>
            <a:off x="7383302" y="3776673"/>
            <a:ext cx="1440000" cy="270000"/>
          </a:xfrm>
          <a:prstGeom prst="rect">
            <a:avLst/>
          </a:prstGeom>
          <a:solidFill>
            <a:srgbClr val="CC99FF">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en-US" sz="1000" dirty="0" smtClean="0">
                <a:latin typeface="Arial" pitchFamily="34" charset="0"/>
                <a:ea typeface="Times New Roman" pitchFamily="18" charset="0"/>
                <a:cs typeface="Arial" pitchFamily="34" charset="0"/>
              </a:rPr>
              <a:t>∆</a:t>
            </a:r>
            <a:r>
              <a:rPr lang="en-US" sz="1000" baseline="-30000" dirty="0" smtClean="0">
                <a:latin typeface="Arial" pitchFamily="34" charset="0"/>
                <a:ea typeface="Times New Roman" pitchFamily="18" charset="0"/>
                <a:cs typeface="Arial" pitchFamily="34" charset="0"/>
              </a:rPr>
              <a:t>2</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MVM(3)</a:t>
            </a:r>
            <a:endParaRPr lang="en-US" sz="1000" dirty="0">
              <a:latin typeface="Arial" pitchFamily="34" charset="0"/>
              <a:cs typeface="Arial" pitchFamily="34" charset="0"/>
            </a:endParaRPr>
          </a:p>
        </p:txBody>
      </p:sp>
      <p:sp>
        <p:nvSpPr>
          <p:cNvPr id="42" name="Rectangle 98"/>
          <p:cNvSpPr>
            <a:spLocks noChangeArrowheads="1"/>
          </p:cNvSpPr>
          <p:nvPr/>
        </p:nvSpPr>
        <p:spPr bwMode="auto">
          <a:xfrm>
            <a:off x="7385749" y="4846552"/>
            <a:ext cx="1440000" cy="270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en-US" sz="1000" dirty="0">
                <a:latin typeface="Arial" pitchFamily="34" charset="0"/>
                <a:ea typeface="Times New Roman" pitchFamily="18" charset="0"/>
                <a:cs typeface="Arial" pitchFamily="34" charset="0"/>
              </a:rPr>
              <a:t>∆</a:t>
            </a:r>
            <a:r>
              <a:rPr lang="en-US" sz="1000" baseline="-30000" dirty="0" smtClean="0">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BEL(3)</a:t>
            </a:r>
            <a:endParaRPr lang="en-US" sz="1000" dirty="0">
              <a:latin typeface="Arial" pitchFamily="34" charset="0"/>
              <a:cs typeface="Arial" pitchFamily="34" charset="0"/>
            </a:endParaRPr>
          </a:p>
        </p:txBody>
      </p:sp>
      <p:sp>
        <p:nvSpPr>
          <p:cNvPr id="43" name="Rectangle 98"/>
          <p:cNvSpPr>
            <a:spLocks noChangeArrowheads="1"/>
          </p:cNvSpPr>
          <p:nvPr/>
        </p:nvSpPr>
        <p:spPr bwMode="auto">
          <a:xfrm>
            <a:off x="7385749" y="4577572"/>
            <a:ext cx="1440000" cy="270000"/>
          </a:xfrm>
          <a:prstGeom prst="rect">
            <a:avLst/>
          </a:prstGeom>
          <a:solidFill>
            <a:srgbClr val="FFFF00">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en-US" sz="1000" dirty="0" smtClean="0">
                <a:latin typeface="Arial" pitchFamily="34" charset="0"/>
                <a:ea typeface="Times New Roman" pitchFamily="18" charset="0"/>
                <a:cs typeface="Arial" pitchFamily="34" charset="0"/>
              </a:rPr>
              <a:t>∆</a:t>
            </a:r>
            <a:r>
              <a:rPr lang="en-US" sz="1000" baseline="-30000" dirty="0" smtClean="0">
                <a:latin typeface="Arial" pitchFamily="34" charset="0"/>
                <a:ea typeface="Times New Roman" pitchFamily="18" charset="0"/>
                <a:cs typeface="Arial" pitchFamily="34" charset="0"/>
              </a:rPr>
              <a:t>2</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BEL(3)</a:t>
            </a:r>
            <a:endParaRPr lang="en-US" sz="1000" dirty="0">
              <a:latin typeface="Arial" pitchFamily="34" charset="0"/>
              <a:cs typeface="Arial" pitchFamily="34" charset="0"/>
            </a:endParaRPr>
          </a:p>
        </p:txBody>
      </p:sp>
      <p:sp>
        <p:nvSpPr>
          <p:cNvPr id="44" name="Rectangle 43"/>
          <p:cNvSpPr/>
          <p:nvPr/>
        </p:nvSpPr>
        <p:spPr>
          <a:xfrm>
            <a:off x="960811" y="1552785"/>
            <a:ext cx="1441081" cy="1091056"/>
          </a:xfrm>
          <a:prstGeom prst="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5" name="Rectangle 44"/>
          <p:cNvSpPr/>
          <p:nvPr/>
        </p:nvSpPr>
        <p:spPr>
          <a:xfrm>
            <a:off x="5130302" y="2105867"/>
            <a:ext cx="1440000" cy="534967"/>
          </a:xfrm>
          <a:prstGeom prst="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6" name="Text Box 87"/>
          <p:cNvSpPr txBox="1">
            <a:spLocks noChangeArrowheads="1"/>
          </p:cNvSpPr>
          <p:nvPr/>
        </p:nvSpPr>
        <p:spPr bwMode="auto">
          <a:xfrm>
            <a:off x="6650400" y="2374466"/>
            <a:ext cx="513582" cy="270000"/>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RC</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7" name="Text Box 87"/>
          <p:cNvSpPr txBox="1">
            <a:spLocks noChangeArrowheads="1"/>
          </p:cNvSpPr>
          <p:nvPr/>
        </p:nvSpPr>
        <p:spPr bwMode="auto">
          <a:xfrm>
            <a:off x="2590766" y="1941796"/>
            <a:ext cx="338755" cy="655544"/>
          </a:xfrm>
          <a:prstGeom prst="rect">
            <a:avLst/>
          </a:prstGeom>
          <a:noFill/>
          <a:ln>
            <a:noFill/>
          </a:ln>
        </p:spPr>
        <p:txBody>
          <a:bodyPr vert="wordArtVert"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SCR</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48" name="Text Box 87"/>
          <p:cNvSpPr txBox="1">
            <a:spLocks noChangeArrowheads="1"/>
          </p:cNvSpPr>
          <p:nvPr/>
        </p:nvSpPr>
        <p:spPr bwMode="auto">
          <a:xfrm>
            <a:off x="4633087" y="4721772"/>
            <a:ext cx="549967" cy="188850"/>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sz="1000" dirty="0">
                <a:latin typeface="Arial" pitchFamily="34" charset="0"/>
                <a:cs typeface="Arial" pitchFamily="34" charset="0"/>
              </a:rPr>
              <a:t> </a:t>
            </a:r>
            <a:r>
              <a:rPr lang="en-US" sz="1000" dirty="0" smtClean="0">
                <a:latin typeface="Arial" pitchFamily="34" charset="0"/>
                <a:cs typeface="Arial" pitchFamily="34" charset="0"/>
              </a:rPr>
              <a:t>TP(1)</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49" name="Text Box 87"/>
          <p:cNvSpPr txBox="1">
            <a:spLocks noChangeArrowheads="1"/>
          </p:cNvSpPr>
          <p:nvPr/>
        </p:nvSpPr>
        <p:spPr bwMode="auto">
          <a:xfrm>
            <a:off x="559165" y="3904097"/>
            <a:ext cx="402727" cy="542156"/>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0" name="Text Box 87"/>
          <p:cNvSpPr txBox="1">
            <a:spLocks noChangeArrowheads="1"/>
          </p:cNvSpPr>
          <p:nvPr/>
        </p:nvSpPr>
        <p:spPr bwMode="auto">
          <a:xfrm>
            <a:off x="574542" y="4655546"/>
            <a:ext cx="402727" cy="644520"/>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a:t>
            </a:r>
          </a:p>
          <a:p>
            <a:pPr marL="0" marR="0" lvl="0" indent="0" algn="just" defTabSz="914400" rtl="0" eaLnBrk="1" fontAlgn="base" latinLnBrk="0" hangingPunct="1">
              <a:lnSpc>
                <a:spcPct val="100000"/>
              </a:lnSpc>
              <a:spcBef>
                <a:spcPct val="0"/>
              </a:spcBef>
              <a:spcAft>
                <a:spcPct val="0"/>
              </a:spcAft>
              <a:buClrTx/>
              <a:buSzTx/>
              <a:buFontTx/>
              <a:buNone/>
              <a:tabLst/>
            </a:pPr>
            <a:r>
              <a:rPr lang="en-US" sz="1000" dirty="0" smtClean="0">
                <a:latin typeface="Arial" pitchFamily="34" charset="0"/>
                <a:cs typeface="Arial" pitchFamily="34" charset="0"/>
              </a:rPr>
              <a:t>E</a:t>
            </a:r>
          </a:p>
          <a:p>
            <a:pPr marL="0" marR="0" lvl="0" indent="0" algn="just" defTabSz="914400" rtl="0" eaLnBrk="1" fontAlgn="base" latinLnBrk="0" hangingPunct="1">
              <a:lnSpc>
                <a:spcPct val="100000"/>
              </a:lnSpc>
              <a:spcBef>
                <a:spcPct val="0"/>
              </a:spcBef>
              <a:spcAft>
                <a:spcPct val="0"/>
              </a:spcAft>
              <a:buClrTx/>
              <a:buSzTx/>
              <a:buFontTx/>
              <a:buNone/>
              <a:tabLst/>
            </a:pPr>
            <a:r>
              <a:rPr lang="en-US" sz="1000" dirty="0" smtClean="0">
                <a:latin typeface="Arial" pitchFamily="34" charset="0"/>
                <a:cs typeface="Arial" pitchFamily="34" charset="0"/>
              </a:rPr>
              <a:t>L</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 name="Rectangle 83"/>
          <p:cNvSpPr>
            <a:spLocks noChangeArrowheads="1"/>
          </p:cNvSpPr>
          <p:nvPr/>
        </p:nvSpPr>
        <p:spPr bwMode="auto">
          <a:xfrm>
            <a:off x="7386173" y="2128135"/>
            <a:ext cx="1440000" cy="270000"/>
          </a:xfrm>
          <a:prstGeom prst="rect">
            <a:avLst/>
          </a:prstGeom>
          <a:solidFill>
            <a:srgbClr val="FF6600">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25000" dirty="0" smtClean="0">
                <a:ln>
                  <a:noFill/>
                </a:ln>
                <a:solidFill>
                  <a:schemeClr val="tx1"/>
                </a:solidFill>
                <a:effectLst/>
                <a:latin typeface="Arial" pitchFamily="34" charset="0"/>
                <a:ea typeface="Times New Roman" pitchFamily="18" charset="0"/>
                <a:cs typeface="Arial" pitchFamily="34" charset="0"/>
              </a:rPr>
              <a:t>2</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52" name="Rectangle 99"/>
          <p:cNvSpPr>
            <a:spLocks noChangeArrowheads="1"/>
          </p:cNvSpPr>
          <p:nvPr/>
        </p:nvSpPr>
        <p:spPr bwMode="auto">
          <a:xfrm>
            <a:off x="3100712" y="4298406"/>
            <a:ext cx="1440000" cy="270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MVM(1)</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53" name="Rectangle 96"/>
          <p:cNvSpPr>
            <a:spLocks noChangeArrowheads="1"/>
          </p:cNvSpPr>
          <p:nvPr/>
        </p:nvSpPr>
        <p:spPr bwMode="auto">
          <a:xfrm>
            <a:off x="3100712" y="5109243"/>
            <a:ext cx="1440000" cy="270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BEL(1)</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54" name="Rectangle 93"/>
          <p:cNvSpPr>
            <a:spLocks noChangeArrowheads="1"/>
          </p:cNvSpPr>
          <p:nvPr/>
        </p:nvSpPr>
        <p:spPr bwMode="auto">
          <a:xfrm>
            <a:off x="3100712" y="2640834"/>
            <a:ext cx="1440000" cy="270000"/>
          </a:xfrm>
          <a:prstGeom prst="rect">
            <a:avLst/>
          </a:prstGeom>
          <a:solidFill>
            <a:srgbClr val="FF66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55" name="Rectangle 92"/>
          <p:cNvSpPr>
            <a:spLocks noChangeArrowheads="1"/>
          </p:cNvSpPr>
          <p:nvPr/>
        </p:nvSpPr>
        <p:spPr bwMode="auto">
          <a:xfrm>
            <a:off x="3100712" y="5614826"/>
            <a:ext cx="1440000" cy="270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Year 1</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6" name="AutoShape 86"/>
          <p:cNvSpPr>
            <a:spLocks/>
          </p:cNvSpPr>
          <p:nvPr/>
        </p:nvSpPr>
        <p:spPr bwMode="auto">
          <a:xfrm>
            <a:off x="8833089" y="3760590"/>
            <a:ext cx="122806" cy="1618652"/>
          </a:xfrm>
          <a:prstGeom prst="rightBrace">
            <a:avLst>
              <a:gd name="adj1" fmla="val 3125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7" name="Text Box 87"/>
          <p:cNvSpPr txBox="1">
            <a:spLocks noChangeArrowheads="1"/>
          </p:cNvSpPr>
          <p:nvPr/>
        </p:nvSpPr>
        <p:spPr bwMode="auto">
          <a:xfrm>
            <a:off x="8879288" y="4455592"/>
            <a:ext cx="795447" cy="203570"/>
          </a:xfrm>
          <a:prstGeom prst="rect">
            <a:avLst/>
          </a:prstGeom>
          <a:noFill/>
          <a:ln>
            <a:noFill/>
          </a:ln>
        </p:spPr>
        <p:txBody>
          <a:bodyPr vert="horz" wrap="square" lIns="91440" tIns="45720" rIns="91440" bIns="45720" numCol="1" anchor="t" anchorCtr="0" compatLnSpc="1">
            <a:prstTxWarp prst="textNoShape">
              <a:avLst/>
            </a:prstTxWarp>
          </a:bodyPr>
          <a:lstStyle/>
          <a:p>
            <a:pPr lvl="0" eaLnBrk="0" fontAlgn="base" hangingPunct="0">
              <a:spcBef>
                <a:spcPct val="0"/>
              </a:spcBef>
              <a:spcAft>
                <a:spcPct val="0"/>
              </a:spcAft>
            </a:pPr>
            <a:r>
              <a:rPr lang="en-US" sz="1000" dirty="0" smtClean="0">
                <a:latin typeface="Arial" pitchFamily="34" charset="0"/>
                <a:ea typeface="Times New Roman" pitchFamily="18" charset="0"/>
                <a:cs typeface="Arial" pitchFamily="34" charset="0"/>
              </a:rPr>
              <a:t>TP(3|ξ</a:t>
            </a:r>
            <a:r>
              <a:rPr lang="en-US" sz="1000" baseline="-25000" dirty="0" smtClean="0">
                <a:latin typeface="Arial" pitchFamily="34" charset="0"/>
                <a:ea typeface="Times New Roman" pitchFamily="18" charset="0"/>
                <a:cs typeface="Arial" pitchFamily="34" charset="0"/>
              </a:rPr>
              <a:t>1</a:t>
            </a:r>
            <a:r>
              <a:rPr lang="en-US" sz="1000" dirty="0" smtClean="0">
                <a:latin typeface="Arial" pitchFamily="34" charset="0"/>
                <a:ea typeface="Times New Roman" pitchFamily="18" charset="0"/>
                <a:cs typeface="Arial" pitchFamily="34" charset="0"/>
              </a:rPr>
              <a:t>.ξ</a:t>
            </a:r>
            <a:r>
              <a:rPr lang="en-US" sz="1000" baseline="-25000" dirty="0" smtClean="0">
                <a:latin typeface="Arial" pitchFamily="34" charset="0"/>
                <a:ea typeface="Times New Roman" pitchFamily="18" charset="0"/>
                <a:cs typeface="Arial" pitchFamily="34" charset="0"/>
              </a:rPr>
              <a:t>2</a:t>
            </a:r>
            <a:r>
              <a:rPr lang="en-US" sz="1000" dirty="0" smtClean="0">
                <a:latin typeface="Arial" pitchFamily="34" charset="0"/>
                <a:ea typeface="Times New Roman" pitchFamily="18" charset="0"/>
                <a:cs typeface="Arial" pitchFamily="34" charset="0"/>
              </a:rPr>
              <a:t>)</a:t>
            </a:r>
            <a:endParaRPr kumimoji="0" lang="en-US" sz="1000" i="0" u="none" strike="noStrike" cap="none" normalizeH="0" dirty="0" smtClean="0">
              <a:ln>
                <a:noFill/>
              </a:ln>
              <a:solidFill>
                <a:schemeClr val="tx1"/>
              </a:solidFill>
              <a:effectLst/>
              <a:latin typeface="Arial" pitchFamily="34" charset="0"/>
              <a:cs typeface="Arial" pitchFamily="34" charset="0"/>
            </a:endParaRPr>
          </a:p>
        </p:txBody>
      </p:sp>
      <p:sp>
        <p:nvSpPr>
          <p:cNvPr id="58" name="AutoShape 86"/>
          <p:cNvSpPr>
            <a:spLocks/>
          </p:cNvSpPr>
          <p:nvPr/>
        </p:nvSpPr>
        <p:spPr bwMode="auto">
          <a:xfrm>
            <a:off x="6578014" y="2102131"/>
            <a:ext cx="122806" cy="808704"/>
          </a:xfrm>
          <a:prstGeom prst="rightBrace">
            <a:avLst>
              <a:gd name="adj1" fmla="val 3125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9" name="AutoShape 86"/>
          <p:cNvSpPr>
            <a:spLocks/>
          </p:cNvSpPr>
          <p:nvPr/>
        </p:nvSpPr>
        <p:spPr bwMode="auto">
          <a:xfrm>
            <a:off x="6570302" y="4037148"/>
            <a:ext cx="122806" cy="1342094"/>
          </a:xfrm>
          <a:prstGeom prst="rightBrace">
            <a:avLst>
              <a:gd name="adj1" fmla="val 3125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0" name="Text Box 87"/>
          <p:cNvSpPr txBox="1">
            <a:spLocks noChangeArrowheads="1"/>
          </p:cNvSpPr>
          <p:nvPr/>
        </p:nvSpPr>
        <p:spPr bwMode="auto">
          <a:xfrm>
            <a:off x="6652768" y="4596622"/>
            <a:ext cx="698662" cy="228600"/>
          </a:xfrm>
          <a:prstGeom prst="rect">
            <a:avLst/>
          </a:prstGeom>
          <a:noFill/>
          <a:ln>
            <a:noFill/>
          </a:ln>
        </p:spPr>
        <p:txBody>
          <a:bodyPr vert="horz" wrap="square" lIns="91440" tIns="45720" rIns="91440" bIns="45720" numCol="1" anchor="t" anchorCtr="0" compatLnSpc="1">
            <a:prstTxWarp prst="textNoShape">
              <a:avLst/>
            </a:prstTxWarp>
          </a:bodyPr>
          <a:lstStyle/>
          <a:p>
            <a:pPr lvl="0" eaLnBrk="0" fontAlgn="base" hangingPunct="0">
              <a:spcBef>
                <a:spcPct val="0"/>
              </a:spcBef>
              <a:spcAft>
                <a:spcPct val="0"/>
              </a:spcAft>
            </a:pPr>
            <a:r>
              <a:rPr lang="en-US" sz="1000" dirty="0" smtClean="0">
                <a:latin typeface="Arial" pitchFamily="34" charset="0"/>
                <a:ea typeface="Times New Roman" pitchFamily="18" charset="0"/>
                <a:cs typeface="Arial" pitchFamily="34" charset="0"/>
              </a:rPr>
              <a:t>TP(2|ξ</a:t>
            </a:r>
            <a:r>
              <a:rPr lang="en-US" sz="1000" baseline="-25000" dirty="0" smtClean="0">
                <a:latin typeface="Arial" pitchFamily="34" charset="0"/>
                <a:ea typeface="Times New Roman" pitchFamily="18" charset="0"/>
                <a:cs typeface="Arial" pitchFamily="34" charset="0"/>
              </a:rPr>
              <a:t>1</a:t>
            </a:r>
            <a:r>
              <a:rPr lang="en-US" sz="1000" dirty="0" smtClean="0">
                <a:latin typeface="Arial" pitchFamily="34" charset="0"/>
                <a:ea typeface="Times New Roman" pitchFamily="18" charset="0"/>
                <a:cs typeface="Arial" pitchFamily="34" charset="0"/>
              </a:rPr>
              <a:t>)</a:t>
            </a:r>
            <a:endParaRPr kumimoji="0" lang="en-US" sz="1000" i="0" u="none" strike="noStrike" cap="none" normalizeH="0" dirty="0" smtClean="0">
              <a:ln>
                <a:noFill/>
              </a:ln>
              <a:solidFill>
                <a:schemeClr val="tx1"/>
              </a:solidFill>
              <a:effectLst/>
              <a:latin typeface="Arial" pitchFamily="34" charset="0"/>
              <a:cs typeface="Arial" pitchFamily="34" charset="0"/>
            </a:endParaRPr>
          </a:p>
        </p:txBody>
      </p:sp>
      <p:sp>
        <p:nvSpPr>
          <p:cNvPr id="61" name="AutoShape 80"/>
          <p:cNvSpPr>
            <a:spLocks/>
          </p:cNvSpPr>
          <p:nvPr/>
        </p:nvSpPr>
        <p:spPr bwMode="auto">
          <a:xfrm>
            <a:off x="4927151" y="2105867"/>
            <a:ext cx="171451" cy="538599"/>
          </a:xfrm>
          <a:prstGeom prst="leftBrace">
            <a:avLst>
              <a:gd name="adj1" fmla="val 33333"/>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62" name="Text Box 101"/>
          <p:cNvSpPr txBox="1">
            <a:spLocks noChangeArrowheads="1"/>
          </p:cNvSpPr>
          <p:nvPr/>
        </p:nvSpPr>
        <p:spPr bwMode="auto">
          <a:xfrm>
            <a:off x="4534982" y="2269568"/>
            <a:ext cx="603250" cy="2286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2</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TP</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3" name="Rectangle 108"/>
          <p:cNvSpPr>
            <a:spLocks noChangeArrowheads="1"/>
          </p:cNvSpPr>
          <p:nvPr/>
        </p:nvSpPr>
        <p:spPr bwMode="auto">
          <a:xfrm>
            <a:off x="3100712" y="1553803"/>
            <a:ext cx="1440000" cy="270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64" name="Rectangle 107"/>
          <p:cNvSpPr>
            <a:spLocks noChangeArrowheads="1"/>
          </p:cNvSpPr>
          <p:nvPr/>
        </p:nvSpPr>
        <p:spPr bwMode="auto">
          <a:xfrm>
            <a:off x="3100712" y="1822785"/>
            <a:ext cx="1440000" cy="270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65" name="Rectangle 105"/>
          <p:cNvSpPr>
            <a:spLocks noChangeArrowheads="1"/>
          </p:cNvSpPr>
          <p:nvPr/>
        </p:nvSpPr>
        <p:spPr bwMode="auto">
          <a:xfrm>
            <a:off x="3100712" y="2096977"/>
            <a:ext cx="1440000" cy="270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66" name="Rectangle 104"/>
          <p:cNvSpPr>
            <a:spLocks noChangeArrowheads="1"/>
          </p:cNvSpPr>
          <p:nvPr/>
        </p:nvSpPr>
        <p:spPr bwMode="auto">
          <a:xfrm>
            <a:off x="3100712" y="2368717"/>
            <a:ext cx="1440000" cy="270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67" name="Rectangle 66"/>
          <p:cNvSpPr/>
          <p:nvPr/>
        </p:nvSpPr>
        <p:spPr>
          <a:xfrm>
            <a:off x="3100712" y="1560339"/>
            <a:ext cx="1441081" cy="1091056"/>
          </a:xfrm>
          <a:prstGeom prst="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68" name="Straight Connector 67"/>
          <p:cNvCxnSpPr/>
          <p:nvPr/>
        </p:nvCxnSpPr>
        <p:spPr>
          <a:xfrm>
            <a:off x="2401892" y="1552784"/>
            <a:ext cx="698820" cy="0"/>
          </a:xfrm>
          <a:prstGeom prst="line">
            <a:avLst/>
          </a:prstGeom>
          <a:ln w="22225">
            <a:prstDash val="dash"/>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2420642" y="2650422"/>
            <a:ext cx="698820" cy="0"/>
          </a:xfrm>
          <a:prstGeom prst="line">
            <a:avLst/>
          </a:prstGeom>
          <a:ln w="22225">
            <a:prstDash val="dash"/>
          </a:ln>
        </p:spPr>
        <p:style>
          <a:lnRef idx="1">
            <a:schemeClr val="accent1"/>
          </a:lnRef>
          <a:fillRef idx="0">
            <a:schemeClr val="accent1"/>
          </a:fillRef>
          <a:effectRef idx="0">
            <a:schemeClr val="accent1"/>
          </a:effectRef>
          <a:fontRef idx="minor">
            <a:schemeClr val="tx1"/>
          </a:fontRef>
        </p:style>
      </p:cxnSp>
      <p:sp>
        <p:nvSpPr>
          <p:cNvPr id="70" name="AutoShape 100"/>
          <p:cNvSpPr>
            <a:spLocks/>
          </p:cNvSpPr>
          <p:nvPr/>
        </p:nvSpPr>
        <p:spPr bwMode="auto">
          <a:xfrm flipH="1">
            <a:off x="2967419" y="1544992"/>
            <a:ext cx="136928" cy="1358931"/>
          </a:xfrm>
          <a:prstGeom prst="rightBrace">
            <a:avLst>
              <a:gd name="adj1" fmla="val 375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166208849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495301" y="27998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smtClean="0">
              <a:solidFill>
                <a:prstClr val="black"/>
              </a:solidFill>
              <a:latin typeface="Arial" pitchFamily="34" charset="0"/>
              <a:cs typeface="Arial"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513735347"/>
              </p:ext>
            </p:extLst>
          </p:nvPr>
        </p:nvGraphicFramePr>
        <p:xfrm>
          <a:off x="3" y="116635"/>
          <a:ext cx="9867544" cy="6218407"/>
        </p:xfrm>
        <a:graphic>
          <a:graphicData uri="http://schemas.openxmlformats.org/drawingml/2006/table">
            <a:tbl>
              <a:tblPr firstRow="1" bandRow="1">
                <a:tableStyleId>{5C22544A-7EE6-4342-B048-85BDC9FD1C3A}</a:tableStyleId>
              </a:tblPr>
              <a:tblGrid>
                <a:gridCol w="350488"/>
                <a:gridCol w="624069"/>
                <a:gridCol w="2730303"/>
                <a:gridCol w="2964329"/>
                <a:gridCol w="3198355"/>
              </a:tblGrid>
              <a:tr h="478339">
                <a:tc gridSpan="5">
                  <a:txBody>
                    <a:bodyPr/>
                    <a:lstStyle/>
                    <a:p>
                      <a:pPr algn="ctr"/>
                      <a:r>
                        <a:rPr lang="en-AU" sz="2000" dirty="0" smtClean="0">
                          <a:latin typeface="Arial" pitchFamily="34" charset="0"/>
                          <a:cs typeface="Arial" pitchFamily="34" charset="0"/>
                        </a:rPr>
                        <a:t>Three years in run-off with One-Year Risk Horizon</a:t>
                      </a:r>
                      <a:endParaRPr lang="en-AU" sz="2000" u="sng" dirty="0">
                        <a:latin typeface="Arial" pitchFamily="34" charset="0"/>
                        <a:cs typeface="Arial" pitchFamily="34" charset="0"/>
                      </a:endParaRPr>
                    </a:p>
                  </a:txBody>
                  <a:tcPr marL="99060" marR="99060" anchor="ct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dirty="0"/>
                    </a:p>
                  </a:txBody>
                  <a:tcPr/>
                </a:tc>
              </a:tr>
              <a:tr h="478339">
                <a:tc rowSpan="5">
                  <a:txBody>
                    <a:bodyPr/>
                    <a:lstStyle/>
                    <a:p>
                      <a:pPr algn="ctr"/>
                      <a:r>
                        <a:rPr lang="en-AU" sz="1200" b="1" dirty="0" smtClean="0">
                          <a:latin typeface="Arial" pitchFamily="34" charset="0"/>
                          <a:cs typeface="Arial" pitchFamily="34" charset="0"/>
                        </a:rPr>
                        <a:t>RC</a:t>
                      </a:r>
                      <a:endParaRPr lang="en-AU" sz="1200" b="1" dirty="0">
                        <a:latin typeface="Arial" pitchFamily="34" charset="0"/>
                        <a:cs typeface="Arial" pitchFamily="34" charset="0"/>
                      </a:endParaRPr>
                    </a:p>
                  </a:txBody>
                  <a:tcPr marL="99060" marR="99060" anchor="ctr"/>
                </a:tc>
                <a:tc rowSpan="4">
                  <a:txBody>
                    <a:bodyPr/>
                    <a:lstStyle/>
                    <a:p>
                      <a:pPr algn="ctr"/>
                      <a:r>
                        <a:rPr lang="en-AU" sz="1200" b="1" dirty="0" smtClean="0">
                          <a:latin typeface="Arial" pitchFamily="34" charset="0"/>
                          <a:cs typeface="Arial" pitchFamily="34" charset="0"/>
                        </a:rPr>
                        <a:t>∆TP</a:t>
                      </a:r>
                      <a:endParaRPr lang="en-AU" sz="1200" b="1" dirty="0">
                        <a:latin typeface="Arial" pitchFamily="34" charset="0"/>
                        <a:cs typeface="Arial" pitchFamily="34" charset="0"/>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000" b="0" i="0" u="none" strike="noStrike" dirty="0" smtClean="0">
                          <a:solidFill>
                            <a:srgbClr val="000000"/>
                          </a:solidFill>
                          <a:effectLst/>
                          <a:latin typeface="Arial" pitchFamily="34" charset="0"/>
                          <a:cs typeface="Arial" pitchFamily="34" charset="0"/>
                        </a:rPr>
                        <a:t>∆</a:t>
                      </a:r>
                      <a:r>
                        <a:rPr lang="it-IT" sz="1000" b="0" i="0" u="none" strike="noStrike" baseline="-25000" dirty="0" smtClean="0">
                          <a:solidFill>
                            <a:srgbClr val="000000"/>
                          </a:solidFill>
                          <a:effectLst/>
                          <a:latin typeface="Arial" pitchFamily="34" charset="0"/>
                          <a:cs typeface="Arial" pitchFamily="34" charset="0"/>
                        </a:rPr>
                        <a:t>1</a:t>
                      </a:r>
                      <a:r>
                        <a:rPr lang="it-IT" sz="1000" b="0" i="0" u="none" strike="noStrike" dirty="0" smtClean="0">
                          <a:solidFill>
                            <a:srgbClr val="000000"/>
                          </a:solidFill>
                          <a:effectLst/>
                          <a:latin typeface="Arial" pitchFamily="34" charset="0"/>
                          <a:cs typeface="Arial" pitchFamily="34" charset="0"/>
                        </a:rPr>
                        <a:t>MVM(3) = s * </a:t>
                      </a:r>
                      <a:r>
                        <a:rPr lang="en-AU" sz="1000" kern="1200" dirty="0" smtClean="0">
                          <a:solidFill>
                            <a:schemeClr val="dk1"/>
                          </a:solidFill>
                          <a:effectLst/>
                          <a:latin typeface="Arial" pitchFamily="34" charset="0"/>
                          <a:ea typeface="+mn-ea"/>
                          <a:cs typeface="Arial" pitchFamily="34" charset="0"/>
                        </a:rPr>
                        <a:t>∆</a:t>
                      </a:r>
                      <a:r>
                        <a:rPr lang="en-AU" sz="1000" kern="1200" baseline="-25000" dirty="0" smtClean="0">
                          <a:solidFill>
                            <a:schemeClr val="dk1"/>
                          </a:solidFill>
                          <a:effectLst/>
                          <a:latin typeface="Arial" pitchFamily="34" charset="0"/>
                          <a:ea typeface="+mn-ea"/>
                          <a:cs typeface="Arial" pitchFamily="34" charset="0"/>
                        </a:rPr>
                        <a:t>1</a:t>
                      </a:r>
                      <a:r>
                        <a:rPr lang="en-AU" sz="1000" kern="1200" dirty="0" smtClean="0">
                          <a:solidFill>
                            <a:schemeClr val="dk1"/>
                          </a:solidFill>
                          <a:effectLst/>
                          <a:latin typeface="Arial" pitchFamily="34" charset="0"/>
                          <a:ea typeface="+mn-ea"/>
                          <a:cs typeface="Arial" pitchFamily="34" charset="0"/>
                        </a:rPr>
                        <a:t>VaR</a:t>
                      </a:r>
                      <a:r>
                        <a:rPr lang="en-AU" sz="1000" kern="1200" baseline="-25000" dirty="0" smtClean="0">
                          <a:solidFill>
                            <a:schemeClr val="dk1"/>
                          </a:solidFill>
                          <a:effectLst/>
                          <a:latin typeface="Arial" pitchFamily="34" charset="0"/>
                          <a:ea typeface="+mn-ea"/>
                          <a:cs typeface="Arial" pitchFamily="34" charset="0"/>
                        </a:rPr>
                        <a:t>99.5%</a:t>
                      </a:r>
                      <a:r>
                        <a:rPr lang="en-AU" sz="1000" kern="1200" dirty="0" smtClean="0">
                          <a:solidFill>
                            <a:schemeClr val="dk1"/>
                          </a:solidFill>
                          <a:effectLst/>
                          <a:latin typeface="Arial" pitchFamily="34" charset="0"/>
                          <a:ea typeface="+mn-ea"/>
                          <a:cs typeface="Arial" pitchFamily="34" charset="0"/>
                        </a:rPr>
                        <a:t>(3) * PV(2)</a:t>
                      </a:r>
                      <a:endParaRPr lang="it-IT" sz="1000" b="0" i="0" u="none" strike="noStrike" dirty="0" smtClean="0">
                        <a:solidFill>
                          <a:srgbClr val="000000"/>
                        </a:solidFill>
                        <a:effectLst/>
                        <a:latin typeface="Arial" pitchFamily="34" charset="0"/>
                        <a:cs typeface="Arial" pitchFamily="34" charset="0"/>
                      </a:endParaRPr>
                    </a:p>
                  </a:txBody>
                  <a:tcPr marL="99060" marR="99060" anchor="ctr"/>
                </a:tc>
                <a:tc>
                  <a:txBody>
                    <a:bodyPr/>
                    <a:lstStyle/>
                    <a:p>
                      <a:endParaRPr lang="en-AU" sz="1000">
                        <a:latin typeface="Arial" pitchFamily="34" charset="0"/>
                        <a:cs typeface="Arial" pitchFamily="34" charset="0"/>
                      </a:endParaRPr>
                    </a:p>
                  </a:txBody>
                  <a:tcPr marL="99060" marR="99060" anchor="ctr"/>
                </a:tc>
                <a:tc>
                  <a:txBody>
                    <a:bodyPr/>
                    <a:lstStyle/>
                    <a:p>
                      <a:endParaRPr lang="en-AU" sz="1000">
                        <a:latin typeface="Arial" pitchFamily="34" charset="0"/>
                        <a:cs typeface="Arial" pitchFamily="34" charset="0"/>
                      </a:endParaRPr>
                    </a:p>
                  </a:txBody>
                  <a:tcPr marL="99060" marR="99060" anchor="ctr"/>
                </a:tc>
              </a:tr>
              <a:tr h="478339">
                <a:tc vMerge="1">
                  <a:txBody>
                    <a:bodyPr/>
                    <a:lstStyle/>
                    <a:p>
                      <a:endParaRPr lang="en-AU" dirty="0"/>
                    </a:p>
                  </a:txBody>
                  <a:tcPr/>
                </a:tc>
                <a:tc vMerge="1">
                  <a:txBody>
                    <a:bodyPr/>
                    <a:lstStyle/>
                    <a:p>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000" b="0" i="0" u="none" strike="noStrike" dirty="0" smtClean="0">
                          <a:solidFill>
                            <a:srgbClr val="000000"/>
                          </a:solidFill>
                          <a:effectLst/>
                          <a:latin typeface="Arial" pitchFamily="34" charset="0"/>
                          <a:cs typeface="Arial" pitchFamily="34" charset="0"/>
                        </a:rPr>
                        <a:t>∆</a:t>
                      </a:r>
                      <a:r>
                        <a:rPr lang="it-IT" sz="1000" b="0" i="0" u="none" strike="noStrike" baseline="-25000" dirty="0" smtClean="0">
                          <a:solidFill>
                            <a:srgbClr val="000000"/>
                          </a:solidFill>
                          <a:effectLst/>
                          <a:latin typeface="Arial" pitchFamily="34" charset="0"/>
                          <a:cs typeface="Arial" pitchFamily="34" charset="0"/>
                        </a:rPr>
                        <a:t>1</a:t>
                      </a:r>
                      <a:r>
                        <a:rPr lang="it-IT" sz="1000" b="0" i="0" u="none" strike="noStrike" dirty="0" smtClean="0">
                          <a:solidFill>
                            <a:srgbClr val="000000"/>
                          </a:solidFill>
                          <a:effectLst/>
                          <a:latin typeface="Arial" pitchFamily="34" charset="0"/>
                          <a:cs typeface="Arial" pitchFamily="34" charset="0"/>
                        </a:rPr>
                        <a:t>MVM(2) = s * </a:t>
                      </a:r>
                      <a:r>
                        <a:rPr lang="en-AU" sz="1000" kern="1200" dirty="0" smtClean="0">
                          <a:solidFill>
                            <a:schemeClr val="dk1"/>
                          </a:solidFill>
                          <a:effectLst/>
                          <a:latin typeface="Arial" pitchFamily="34" charset="0"/>
                          <a:ea typeface="+mn-ea"/>
                          <a:cs typeface="Arial" pitchFamily="34" charset="0"/>
                        </a:rPr>
                        <a:t>∆</a:t>
                      </a:r>
                      <a:r>
                        <a:rPr lang="en-AU" sz="1000" kern="1200" baseline="-25000" dirty="0" smtClean="0">
                          <a:solidFill>
                            <a:schemeClr val="dk1"/>
                          </a:solidFill>
                          <a:effectLst/>
                          <a:latin typeface="Arial" pitchFamily="34" charset="0"/>
                          <a:ea typeface="+mn-ea"/>
                          <a:cs typeface="Arial" pitchFamily="34" charset="0"/>
                        </a:rPr>
                        <a:t>1</a:t>
                      </a:r>
                      <a:r>
                        <a:rPr lang="en-AU" sz="1000" kern="1200" dirty="0" smtClean="0">
                          <a:solidFill>
                            <a:schemeClr val="dk1"/>
                          </a:solidFill>
                          <a:effectLst/>
                          <a:latin typeface="Arial" pitchFamily="34" charset="0"/>
                          <a:ea typeface="+mn-ea"/>
                          <a:cs typeface="Arial" pitchFamily="34" charset="0"/>
                        </a:rPr>
                        <a:t>VaR</a:t>
                      </a:r>
                      <a:r>
                        <a:rPr lang="en-AU" sz="1000" kern="1200" baseline="-25000" dirty="0" smtClean="0">
                          <a:solidFill>
                            <a:schemeClr val="dk1"/>
                          </a:solidFill>
                          <a:effectLst/>
                          <a:latin typeface="Arial" pitchFamily="34" charset="0"/>
                          <a:ea typeface="+mn-ea"/>
                          <a:cs typeface="Arial" pitchFamily="34" charset="0"/>
                        </a:rPr>
                        <a:t>99.5%</a:t>
                      </a:r>
                      <a:r>
                        <a:rPr lang="en-AU" sz="1000" kern="1200" dirty="0" smtClean="0">
                          <a:solidFill>
                            <a:schemeClr val="dk1"/>
                          </a:solidFill>
                          <a:effectLst/>
                          <a:latin typeface="Arial" pitchFamily="34" charset="0"/>
                          <a:ea typeface="+mn-ea"/>
                          <a:cs typeface="Arial" pitchFamily="34" charset="0"/>
                        </a:rPr>
                        <a:t>(2) * PV(1)</a:t>
                      </a:r>
                      <a:endParaRPr lang="it-IT" sz="1000" b="0" i="0" u="none" strike="noStrike" dirty="0" smtClean="0">
                        <a:solidFill>
                          <a:srgbClr val="000000"/>
                        </a:solidFill>
                        <a:effectLst/>
                        <a:latin typeface="Arial" pitchFamily="34" charset="0"/>
                        <a:cs typeface="Arial" pitchFamily="34" charset="0"/>
                      </a:endParaRPr>
                    </a:p>
                  </a:txBody>
                  <a:tcPr marL="99060" marR="99060" anchor="ctr"/>
                </a:tc>
                <a:tc>
                  <a:txBody>
                    <a:bodyPr/>
                    <a:lstStyle/>
                    <a:p>
                      <a:r>
                        <a:rPr lang="it-IT" sz="1000" b="0" i="0" u="none" strike="noStrike" dirty="0" smtClean="0">
                          <a:solidFill>
                            <a:srgbClr val="000000"/>
                          </a:solidFill>
                          <a:effectLst/>
                          <a:latin typeface="Arial" pitchFamily="34" charset="0"/>
                          <a:cs typeface="Arial" pitchFamily="34" charset="0"/>
                        </a:rPr>
                        <a:t>∆</a:t>
                      </a:r>
                      <a:r>
                        <a:rPr lang="it-IT" sz="1000" b="0" i="0" u="none" strike="noStrike" baseline="-25000" dirty="0" smtClean="0">
                          <a:solidFill>
                            <a:srgbClr val="000000"/>
                          </a:solidFill>
                          <a:effectLst/>
                          <a:latin typeface="Arial" pitchFamily="34" charset="0"/>
                          <a:cs typeface="Arial" pitchFamily="34" charset="0"/>
                        </a:rPr>
                        <a:t>1</a:t>
                      </a:r>
                      <a:r>
                        <a:rPr lang="en-AU" sz="1000" b="0" i="0" u="none" strike="noStrike" dirty="0" smtClean="0">
                          <a:solidFill>
                            <a:srgbClr val="000000"/>
                          </a:solidFill>
                          <a:effectLst/>
                          <a:latin typeface="Arial" pitchFamily="34" charset="0"/>
                          <a:cs typeface="Arial" pitchFamily="34" charset="0"/>
                        </a:rPr>
                        <a:t>VaR</a:t>
                      </a:r>
                      <a:r>
                        <a:rPr lang="en-AU" sz="1000" b="0" i="0" u="none" strike="noStrike" baseline="-25000" dirty="0" smtClean="0">
                          <a:solidFill>
                            <a:srgbClr val="000000"/>
                          </a:solidFill>
                          <a:effectLst/>
                          <a:latin typeface="Arial" pitchFamily="34" charset="0"/>
                          <a:cs typeface="Arial" pitchFamily="34" charset="0"/>
                        </a:rPr>
                        <a:t>99.5</a:t>
                      </a:r>
                      <a:r>
                        <a:rPr lang="en-AU" sz="1000" b="0" i="0" u="none" strike="noStrike" dirty="0" smtClean="0">
                          <a:solidFill>
                            <a:srgbClr val="000000"/>
                          </a:solidFill>
                          <a:effectLst/>
                          <a:latin typeface="Arial" pitchFamily="34" charset="0"/>
                          <a:cs typeface="Arial" pitchFamily="34" charset="0"/>
                        </a:rPr>
                        <a:t>(2)</a:t>
                      </a:r>
                      <a:endParaRPr lang="en-AU" sz="1000" dirty="0">
                        <a:latin typeface="Arial" pitchFamily="34" charset="0"/>
                        <a:cs typeface="Arial" pitchFamily="34" charset="0"/>
                      </a:endParaRPr>
                    </a:p>
                  </a:txBody>
                  <a:tcPr marL="99060" marR="99060" anchor="ctr"/>
                </a:tc>
                <a:tc>
                  <a:txBody>
                    <a:bodyPr/>
                    <a:lstStyle/>
                    <a:p>
                      <a:endParaRPr lang="en-AU" sz="1000">
                        <a:latin typeface="Arial" pitchFamily="34" charset="0"/>
                        <a:cs typeface="Arial" pitchFamily="34" charset="0"/>
                      </a:endParaRPr>
                    </a:p>
                  </a:txBody>
                  <a:tcPr marL="99060" marR="99060" anchor="ctr"/>
                </a:tc>
              </a:tr>
              <a:tr h="478339">
                <a:tc vMerge="1">
                  <a:txBody>
                    <a:bodyPr/>
                    <a:lstStyle/>
                    <a:p>
                      <a:endParaRPr lang="en-AU" dirty="0"/>
                    </a:p>
                  </a:txBody>
                  <a:tcPr/>
                </a:tc>
                <a:tc vMerge="1">
                  <a:txBody>
                    <a:bodyPr/>
                    <a:lstStyle/>
                    <a:p>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000" b="0" i="0" u="none" strike="noStrike" dirty="0" smtClean="0">
                          <a:solidFill>
                            <a:srgbClr val="000000"/>
                          </a:solidFill>
                          <a:effectLst/>
                          <a:latin typeface="Arial" pitchFamily="34" charset="0"/>
                          <a:cs typeface="Arial" pitchFamily="34" charset="0"/>
                        </a:rPr>
                        <a:t>∆</a:t>
                      </a:r>
                      <a:r>
                        <a:rPr lang="it-IT" sz="1000" b="0" i="0" u="none" strike="noStrike" baseline="-25000" dirty="0" smtClean="0">
                          <a:solidFill>
                            <a:srgbClr val="000000"/>
                          </a:solidFill>
                          <a:effectLst/>
                          <a:latin typeface="Arial" pitchFamily="34" charset="0"/>
                          <a:cs typeface="Arial" pitchFamily="34" charset="0"/>
                        </a:rPr>
                        <a:t>1</a:t>
                      </a:r>
                      <a:r>
                        <a:rPr lang="it-IT" sz="1000" b="0" i="0" u="none" strike="noStrike" dirty="0" smtClean="0">
                          <a:solidFill>
                            <a:srgbClr val="000000"/>
                          </a:solidFill>
                          <a:effectLst/>
                          <a:latin typeface="Arial" pitchFamily="34" charset="0"/>
                          <a:cs typeface="Arial" pitchFamily="34" charset="0"/>
                        </a:rPr>
                        <a:t>BEL(3) = (E[L(3)|ξ</a:t>
                      </a:r>
                      <a:r>
                        <a:rPr lang="it-IT" sz="1000" b="0" i="0" u="none" strike="noStrike" baseline="-25000" dirty="0" smtClean="0">
                          <a:solidFill>
                            <a:srgbClr val="000000"/>
                          </a:solidFill>
                          <a:effectLst/>
                          <a:latin typeface="Arial" pitchFamily="34" charset="0"/>
                          <a:cs typeface="Arial" pitchFamily="34" charset="0"/>
                        </a:rPr>
                        <a:t>1</a:t>
                      </a:r>
                      <a:r>
                        <a:rPr lang="it-IT" sz="1000" b="0" i="0" u="none" strike="noStrike" dirty="0" smtClean="0">
                          <a:solidFill>
                            <a:srgbClr val="000000"/>
                          </a:solidFill>
                          <a:effectLst/>
                          <a:latin typeface="Arial" pitchFamily="34" charset="0"/>
                          <a:cs typeface="Arial" pitchFamily="34" charset="0"/>
                        </a:rPr>
                        <a:t>] - E[L(3)]) * PV(1.5)</a:t>
                      </a: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000" b="0" i="0" u="none" strike="noStrike" dirty="0" smtClean="0">
                          <a:solidFill>
                            <a:srgbClr val="000000"/>
                          </a:solidFill>
                          <a:effectLst/>
                          <a:latin typeface="Arial" pitchFamily="34" charset="0"/>
                          <a:cs typeface="Arial" pitchFamily="34" charset="0"/>
                        </a:rPr>
                        <a:t>∆</a:t>
                      </a:r>
                      <a:r>
                        <a:rPr lang="it-IT" sz="1000" b="0" i="0" u="none" strike="noStrike" baseline="-25000" dirty="0" smtClean="0">
                          <a:solidFill>
                            <a:srgbClr val="000000"/>
                          </a:solidFill>
                          <a:effectLst/>
                          <a:latin typeface="Arial" pitchFamily="34" charset="0"/>
                          <a:cs typeface="Arial" pitchFamily="34" charset="0"/>
                        </a:rPr>
                        <a:t>2</a:t>
                      </a:r>
                      <a:r>
                        <a:rPr lang="it-IT" sz="1000" b="0" i="0" u="none" strike="noStrike" dirty="0" smtClean="0">
                          <a:solidFill>
                            <a:srgbClr val="000000"/>
                          </a:solidFill>
                          <a:effectLst/>
                          <a:latin typeface="Arial" pitchFamily="34" charset="0"/>
                          <a:cs typeface="Arial" pitchFamily="34" charset="0"/>
                        </a:rPr>
                        <a:t>MVM(3) = s * </a:t>
                      </a:r>
                      <a:r>
                        <a:rPr lang="en-AU" sz="1000" kern="1200" dirty="0" smtClean="0">
                          <a:solidFill>
                            <a:schemeClr val="dk1"/>
                          </a:solidFill>
                          <a:effectLst/>
                          <a:latin typeface="Arial" pitchFamily="34" charset="0"/>
                          <a:ea typeface="+mn-ea"/>
                          <a:cs typeface="Arial" pitchFamily="34" charset="0"/>
                        </a:rPr>
                        <a:t>∆</a:t>
                      </a:r>
                      <a:r>
                        <a:rPr lang="en-AU" sz="1000" kern="1200" baseline="-25000" dirty="0" smtClean="0">
                          <a:solidFill>
                            <a:schemeClr val="dk1"/>
                          </a:solidFill>
                          <a:effectLst/>
                          <a:latin typeface="Arial" pitchFamily="34" charset="0"/>
                          <a:ea typeface="+mn-ea"/>
                          <a:cs typeface="Arial" pitchFamily="34" charset="0"/>
                        </a:rPr>
                        <a:t>2</a:t>
                      </a:r>
                      <a:r>
                        <a:rPr lang="en-AU" sz="1000" kern="1200" dirty="0" smtClean="0">
                          <a:solidFill>
                            <a:schemeClr val="dk1"/>
                          </a:solidFill>
                          <a:effectLst/>
                          <a:latin typeface="Arial" pitchFamily="34" charset="0"/>
                          <a:ea typeface="+mn-ea"/>
                          <a:cs typeface="Arial" pitchFamily="34" charset="0"/>
                        </a:rPr>
                        <a:t>VaR</a:t>
                      </a:r>
                      <a:r>
                        <a:rPr lang="en-AU" sz="1000" kern="1200" baseline="-25000" dirty="0" smtClean="0">
                          <a:solidFill>
                            <a:schemeClr val="dk1"/>
                          </a:solidFill>
                          <a:effectLst/>
                          <a:latin typeface="Arial" pitchFamily="34" charset="0"/>
                          <a:ea typeface="+mn-ea"/>
                          <a:cs typeface="Arial" pitchFamily="34" charset="0"/>
                        </a:rPr>
                        <a:t>99.5%</a:t>
                      </a:r>
                      <a:r>
                        <a:rPr lang="en-AU" sz="1000" kern="1200" dirty="0" smtClean="0">
                          <a:solidFill>
                            <a:schemeClr val="dk1"/>
                          </a:solidFill>
                          <a:effectLst/>
                          <a:latin typeface="Arial" pitchFamily="34" charset="0"/>
                          <a:ea typeface="+mn-ea"/>
                          <a:cs typeface="Arial" pitchFamily="34" charset="0"/>
                        </a:rPr>
                        <a:t>(3|</a:t>
                      </a:r>
                      <a:r>
                        <a:rPr lang="it-IT" sz="1000" b="0" i="0" u="none" strike="noStrike" dirty="0" smtClean="0">
                          <a:solidFill>
                            <a:srgbClr val="000000"/>
                          </a:solidFill>
                          <a:effectLst/>
                          <a:latin typeface="Arial" pitchFamily="34" charset="0"/>
                          <a:cs typeface="Arial" pitchFamily="34" charset="0"/>
                        </a:rPr>
                        <a:t>ξ</a:t>
                      </a:r>
                      <a:r>
                        <a:rPr lang="it-IT" sz="1000" b="0" i="0" u="none" strike="noStrike" baseline="-25000" dirty="0" smtClean="0">
                          <a:solidFill>
                            <a:srgbClr val="000000"/>
                          </a:solidFill>
                          <a:effectLst/>
                          <a:latin typeface="Arial" pitchFamily="34" charset="0"/>
                          <a:cs typeface="Arial" pitchFamily="34" charset="0"/>
                        </a:rPr>
                        <a:t>2</a:t>
                      </a:r>
                      <a:r>
                        <a:rPr lang="en-AU" sz="1000" kern="1200" dirty="0" smtClean="0">
                          <a:solidFill>
                            <a:schemeClr val="dk1"/>
                          </a:solidFill>
                          <a:effectLst/>
                          <a:latin typeface="Arial" pitchFamily="34" charset="0"/>
                          <a:ea typeface="+mn-ea"/>
                          <a:cs typeface="Arial" pitchFamily="34" charset="0"/>
                        </a:rPr>
                        <a:t>) * PV(1)</a:t>
                      </a:r>
                      <a:endParaRPr lang="en-AU" sz="1000" dirty="0" smtClean="0">
                        <a:latin typeface="Arial" pitchFamily="34" charset="0"/>
                        <a:cs typeface="Arial" pitchFamily="34" charset="0"/>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000" b="0" i="0" u="none" strike="noStrike" dirty="0" smtClean="0">
                          <a:solidFill>
                            <a:srgbClr val="000000"/>
                          </a:solidFill>
                          <a:effectLst/>
                          <a:latin typeface="Arial" pitchFamily="34" charset="0"/>
                          <a:cs typeface="Arial" pitchFamily="34" charset="0"/>
                        </a:rPr>
                        <a:t>∆</a:t>
                      </a:r>
                      <a:r>
                        <a:rPr lang="it-IT" sz="1000" b="0" i="0" u="none" strike="noStrike" baseline="-25000" dirty="0" smtClean="0">
                          <a:solidFill>
                            <a:srgbClr val="000000"/>
                          </a:solidFill>
                          <a:effectLst/>
                          <a:latin typeface="Arial" pitchFamily="34" charset="0"/>
                          <a:cs typeface="Arial" pitchFamily="34" charset="0"/>
                        </a:rPr>
                        <a:t>2</a:t>
                      </a:r>
                      <a:r>
                        <a:rPr lang="en-AU" sz="1000" b="0" i="0" u="none" strike="noStrike" dirty="0" smtClean="0">
                          <a:solidFill>
                            <a:srgbClr val="000000"/>
                          </a:solidFill>
                          <a:effectLst/>
                          <a:latin typeface="Arial" pitchFamily="34" charset="0"/>
                          <a:cs typeface="Arial" pitchFamily="34" charset="0"/>
                        </a:rPr>
                        <a:t>VaR</a:t>
                      </a:r>
                      <a:r>
                        <a:rPr lang="en-AU" sz="1000" b="0" i="0" u="none" strike="noStrike" baseline="-25000" dirty="0" smtClean="0">
                          <a:solidFill>
                            <a:srgbClr val="000000"/>
                          </a:solidFill>
                          <a:effectLst/>
                          <a:latin typeface="Arial" pitchFamily="34" charset="0"/>
                          <a:cs typeface="Arial" pitchFamily="34" charset="0"/>
                        </a:rPr>
                        <a:t>99.5</a:t>
                      </a:r>
                      <a:r>
                        <a:rPr lang="en-AU" sz="1000" b="0" i="0" u="none" strike="noStrike" dirty="0" smtClean="0">
                          <a:solidFill>
                            <a:srgbClr val="000000"/>
                          </a:solidFill>
                          <a:effectLst/>
                          <a:latin typeface="Arial" pitchFamily="34" charset="0"/>
                          <a:cs typeface="Arial" pitchFamily="34" charset="0"/>
                        </a:rPr>
                        <a:t>(3)</a:t>
                      </a:r>
                      <a:endParaRPr lang="en-AU" sz="1000" dirty="0" smtClean="0">
                        <a:latin typeface="Arial" pitchFamily="34" charset="0"/>
                        <a:cs typeface="Arial" pitchFamily="34" charset="0"/>
                      </a:endParaRPr>
                    </a:p>
                  </a:txBody>
                  <a:tcPr marL="99060" marR="99060" anchor="ctr"/>
                </a:tc>
              </a:tr>
              <a:tr h="478339">
                <a:tc vMerge="1">
                  <a:txBody>
                    <a:bodyPr/>
                    <a:lstStyle/>
                    <a:p>
                      <a:endParaRPr lang="en-AU" dirty="0"/>
                    </a:p>
                  </a:txBody>
                  <a:tcPr/>
                </a:tc>
                <a:tc vMerge="1">
                  <a:txBody>
                    <a:bodyPr/>
                    <a:lstStyle/>
                    <a:p>
                      <a:endParaRPr lang="en-A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000" b="0" i="0" u="none" strike="noStrike" dirty="0" smtClean="0">
                          <a:solidFill>
                            <a:srgbClr val="000000"/>
                          </a:solidFill>
                          <a:effectLst/>
                          <a:latin typeface="Arial" pitchFamily="34" charset="0"/>
                          <a:cs typeface="Arial" pitchFamily="34" charset="0"/>
                        </a:rPr>
                        <a:t>∆</a:t>
                      </a:r>
                      <a:r>
                        <a:rPr lang="it-IT" sz="1000" b="0" i="0" u="none" strike="noStrike" baseline="-25000" dirty="0" smtClean="0">
                          <a:solidFill>
                            <a:srgbClr val="000000"/>
                          </a:solidFill>
                          <a:effectLst/>
                          <a:latin typeface="Arial" pitchFamily="34" charset="0"/>
                          <a:cs typeface="Arial" pitchFamily="34" charset="0"/>
                        </a:rPr>
                        <a:t>1</a:t>
                      </a:r>
                      <a:r>
                        <a:rPr lang="it-IT" sz="1000" b="0" i="0" u="none" strike="noStrike" dirty="0" smtClean="0">
                          <a:solidFill>
                            <a:srgbClr val="000000"/>
                          </a:solidFill>
                          <a:effectLst/>
                          <a:latin typeface="Arial" pitchFamily="34" charset="0"/>
                          <a:cs typeface="Arial" pitchFamily="34" charset="0"/>
                        </a:rPr>
                        <a:t>BEL(2) = (E[L(2)|ξ</a:t>
                      </a:r>
                      <a:r>
                        <a:rPr lang="it-IT" sz="1000" b="0" i="0" u="none" strike="noStrike" baseline="-25000" dirty="0" smtClean="0">
                          <a:solidFill>
                            <a:srgbClr val="000000"/>
                          </a:solidFill>
                          <a:effectLst/>
                          <a:latin typeface="Arial" pitchFamily="34" charset="0"/>
                          <a:cs typeface="Arial" pitchFamily="34" charset="0"/>
                        </a:rPr>
                        <a:t>1</a:t>
                      </a:r>
                      <a:r>
                        <a:rPr lang="it-IT" sz="1000" b="0" i="0" u="none" strike="noStrike" dirty="0" smtClean="0">
                          <a:solidFill>
                            <a:srgbClr val="000000"/>
                          </a:solidFill>
                          <a:effectLst/>
                          <a:latin typeface="Arial" pitchFamily="34" charset="0"/>
                          <a:cs typeface="Arial" pitchFamily="34" charset="0"/>
                        </a:rPr>
                        <a:t>] - E[L(2)]) * PV(0.5)</a:t>
                      </a:r>
                    </a:p>
                  </a:txBody>
                  <a:tcPr marL="99060" marR="99060" anchor="ctr"/>
                </a:tc>
                <a:tc>
                  <a:txBody>
                    <a:bodyPr/>
                    <a:lstStyle/>
                    <a:p>
                      <a:r>
                        <a:rPr lang="it-IT" sz="1000" b="0" i="0" u="none" strike="noStrike" dirty="0" smtClean="0">
                          <a:solidFill>
                            <a:srgbClr val="000000"/>
                          </a:solidFill>
                          <a:effectLst/>
                          <a:latin typeface="Arial" pitchFamily="34" charset="0"/>
                          <a:cs typeface="Arial" pitchFamily="34" charset="0"/>
                        </a:rPr>
                        <a:t>∆</a:t>
                      </a:r>
                      <a:r>
                        <a:rPr lang="it-IT" sz="1000" b="0" i="0" u="none" strike="noStrike" baseline="-25000" dirty="0" smtClean="0">
                          <a:solidFill>
                            <a:srgbClr val="000000"/>
                          </a:solidFill>
                          <a:effectLst/>
                          <a:latin typeface="Arial" pitchFamily="34" charset="0"/>
                          <a:cs typeface="Arial" pitchFamily="34" charset="0"/>
                        </a:rPr>
                        <a:t>2</a:t>
                      </a:r>
                      <a:r>
                        <a:rPr lang="it-IT" sz="1000" b="0" i="0" u="none" strike="noStrike" dirty="0" smtClean="0">
                          <a:solidFill>
                            <a:srgbClr val="000000"/>
                          </a:solidFill>
                          <a:effectLst/>
                          <a:latin typeface="Arial" pitchFamily="34" charset="0"/>
                          <a:cs typeface="Arial" pitchFamily="34" charset="0"/>
                        </a:rPr>
                        <a:t>BEL(3) = (E[L(3)|ξ</a:t>
                      </a:r>
                      <a:r>
                        <a:rPr lang="it-IT" sz="1000" b="0" i="0" u="none" strike="noStrike" baseline="-25000" dirty="0" smtClean="0">
                          <a:solidFill>
                            <a:srgbClr val="000000"/>
                          </a:solidFill>
                          <a:effectLst/>
                          <a:latin typeface="Arial" pitchFamily="34" charset="0"/>
                          <a:cs typeface="Arial" pitchFamily="34" charset="0"/>
                        </a:rPr>
                        <a:t>2</a:t>
                      </a:r>
                      <a:r>
                        <a:rPr lang="it-IT" sz="1000" b="0" i="0" u="none" strike="noStrike" dirty="0" smtClean="0">
                          <a:solidFill>
                            <a:srgbClr val="000000"/>
                          </a:solidFill>
                          <a:effectLst/>
                          <a:latin typeface="Arial" pitchFamily="34" charset="0"/>
                          <a:cs typeface="Arial" pitchFamily="34" charset="0"/>
                        </a:rPr>
                        <a:t>] - E[L(3)]) * PV(0.5)</a:t>
                      </a:r>
                      <a:endParaRPr lang="en-AU" sz="1000" dirty="0">
                        <a:latin typeface="Arial" pitchFamily="34" charset="0"/>
                        <a:cs typeface="Arial" pitchFamily="34" charset="0"/>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000" b="0" i="0" u="none" strike="noStrike" dirty="0" smtClean="0">
                          <a:solidFill>
                            <a:srgbClr val="000000"/>
                          </a:solidFill>
                          <a:effectLst/>
                          <a:latin typeface="Arial" pitchFamily="34" charset="0"/>
                          <a:cs typeface="Arial" pitchFamily="34" charset="0"/>
                        </a:rPr>
                        <a:t>∆</a:t>
                      </a:r>
                      <a:r>
                        <a:rPr lang="it-IT" sz="1000" b="0" i="0" u="none" strike="noStrike" baseline="-25000" dirty="0" smtClean="0">
                          <a:solidFill>
                            <a:srgbClr val="000000"/>
                          </a:solidFill>
                          <a:effectLst/>
                          <a:latin typeface="Arial" pitchFamily="34" charset="0"/>
                          <a:cs typeface="Arial" pitchFamily="34" charset="0"/>
                        </a:rPr>
                        <a:t>1</a:t>
                      </a:r>
                      <a:r>
                        <a:rPr lang="en-AU" sz="1000" b="0" i="0" u="none" strike="noStrike" dirty="0" smtClean="0">
                          <a:solidFill>
                            <a:srgbClr val="000000"/>
                          </a:solidFill>
                          <a:effectLst/>
                          <a:latin typeface="Arial" pitchFamily="34" charset="0"/>
                          <a:cs typeface="Arial" pitchFamily="34" charset="0"/>
                        </a:rPr>
                        <a:t>VaR</a:t>
                      </a:r>
                      <a:r>
                        <a:rPr lang="en-AU" sz="1000" b="0" i="0" u="none" strike="noStrike" baseline="-25000" dirty="0" smtClean="0">
                          <a:solidFill>
                            <a:srgbClr val="000000"/>
                          </a:solidFill>
                          <a:effectLst/>
                          <a:latin typeface="Arial" pitchFamily="34" charset="0"/>
                          <a:cs typeface="Arial" pitchFamily="34" charset="0"/>
                        </a:rPr>
                        <a:t>99.5</a:t>
                      </a:r>
                      <a:r>
                        <a:rPr lang="en-AU" sz="1000" b="0" i="0" u="none" strike="noStrike" dirty="0" smtClean="0">
                          <a:solidFill>
                            <a:srgbClr val="000000"/>
                          </a:solidFill>
                          <a:effectLst/>
                          <a:latin typeface="Arial" pitchFamily="34" charset="0"/>
                          <a:cs typeface="Arial" pitchFamily="34" charset="0"/>
                        </a:rPr>
                        <a:t>(3)</a:t>
                      </a:r>
                      <a:endParaRPr lang="en-AU" sz="1000" dirty="0" smtClean="0">
                        <a:latin typeface="Arial" pitchFamily="34" charset="0"/>
                        <a:cs typeface="Arial" pitchFamily="34" charset="0"/>
                      </a:endParaRPr>
                    </a:p>
                  </a:txBody>
                  <a:tcPr marL="99060" marR="99060" anchor="ctr"/>
                </a:tc>
              </a:tr>
              <a:tr h="478339">
                <a:tc vMerge="1">
                  <a:txBody>
                    <a:bodyPr/>
                    <a:lstStyle/>
                    <a:p>
                      <a:endParaRPr lang="en-AU" dirty="0"/>
                    </a:p>
                  </a:txBody>
                  <a:tcPr/>
                </a:tc>
                <a:tc>
                  <a:txBody>
                    <a:bodyPr/>
                    <a:lstStyle/>
                    <a:p>
                      <a:pPr algn="ctr"/>
                      <a:r>
                        <a:rPr lang="en-AU" sz="1200" b="1" dirty="0" err="1" smtClean="0">
                          <a:latin typeface="Arial" pitchFamily="34" charset="0"/>
                          <a:cs typeface="Arial" pitchFamily="34" charset="0"/>
                        </a:rPr>
                        <a:t>VaR</a:t>
                      </a:r>
                      <a:endParaRPr lang="en-AU" sz="1200" b="1" dirty="0">
                        <a:latin typeface="Arial" pitchFamily="34" charset="0"/>
                        <a:cs typeface="Arial" pitchFamily="34" charset="0"/>
                      </a:endParaRPr>
                    </a:p>
                  </a:txBody>
                  <a:tcPr marL="99060" marR="99060" anchor="ctr"/>
                </a:tc>
                <a:tc>
                  <a:txBody>
                    <a:bodyPr/>
                    <a:lstStyle/>
                    <a:p>
                      <a:r>
                        <a:rPr lang="en-AU" sz="1000" dirty="0" smtClean="0">
                          <a:latin typeface="Arial" pitchFamily="34" charset="0"/>
                          <a:cs typeface="Arial" pitchFamily="34" charset="0"/>
                        </a:rPr>
                        <a:t>VaR</a:t>
                      </a:r>
                      <a:r>
                        <a:rPr lang="en-AU" sz="1000" baseline="-25000" dirty="0" smtClean="0">
                          <a:latin typeface="Arial" pitchFamily="34" charset="0"/>
                          <a:cs typeface="Arial" pitchFamily="34" charset="0"/>
                        </a:rPr>
                        <a:t>99.5</a:t>
                      </a:r>
                      <a:r>
                        <a:rPr lang="en-AU" sz="1000" dirty="0" smtClean="0">
                          <a:latin typeface="Arial" pitchFamily="34" charset="0"/>
                          <a:cs typeface="Arial" pitchFamily="34" charset="0"/>
                        </a:rPr>
                        <a:t>(1)</a:t>
                      </a:r>
                      <a:endParaRPr lang="en-AU" sz="1000" dirty="0">
                        <a:latin typeface="Arial" pitchFamily="34" charset="0"/>
                        <a:cs typeface="Arial" pitchFamily="34" charset="0"/>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000" dirty="0" smtClean="0">
                          <a:latin typeface="Arial" pitchFamily="34" charset="0"/>
                          <a:cs typeface="Arial" pitchFamily="34" charset="0"/>
                        </a:rPr>
                        <a:t>VaR</a:t>
                      </a:r>
                      <a:r>
                        <a:rPr lang="en-AU" sz="1000" baseline="-25000" dirty="0" smtClean="0">
                          <a:latin typeface="Arial" pitchFamily="34" charset="0"/>
                          <a:cs typeface="Arial" pitchFamily="34" charset="0"/>
                        </a:rPr>
                        <a:t>99.5</a:t>
                      </a:r>
                      <a:r>
                        <a:rPr lang="en-AU" sz="1000" dirty="0" smtClean="0">
                          <a:latin typeface="Arial" pitchFamily="34" charset="0"/>
                          <a:cs typeface="Arial" pitchFamily="34" charset="0"/>
                        </a:rPr>
                        <a:t>(2)</a:t>
                      </a: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000" dirty="0" smtClean="0">
                          <a:latin typeface="Arial" pitchFamily="34" charset="0"/>
                          <a:cs typeface="Arial" pitchFamily="34" charset="0"/>
                        </a:rPr>
                        <a:t>VaR</a:t>
                      </a:r>
                      <a:r>
                        <a:rPr lang="en-AU" sz="1000" baseline="-25000" dirty="0" smtClean="0">
                          <a:latin typeface="Arial" pitchFamily="34" charset="0"/>
                          <a:cs typeface="Arial" pitchFamily="34" charset="0"/>
                        </a:rPr>
                        <a:t>99.5</a:t>
                      </a:r>
                      <a:r>
                        <a:rPr lang="en-AU" sz="1000" dirty="0" smtClean="0">
                          <a:latin typeface="Arial" pitchFamily="34" charset="0"/>
                          <a:cs typeface="Arial" pitchFamily="34" charset="0"/>
                        </a:rPr>
                        <a:t>(3)</a:t>
                      </a:r>
                    </a:p>
                  </a:txBody>
                  <a:tcPr marL="99060" marR="99060" anchor="ctr"/>
                </a:tc>
              </a:tr>
              <a:tr h="478339">
                <a:tc rowSpan="6">
                  <a:txBody>
                    <a:bodyPr/>
                    <a:lstStyle/>
                    <a:p>
                      <a:pPr algn="ctr"/>
                      <a:r>
                        <a:rPr lang="en-AU" sz="1200" b="1" dirty="0" smtClean="0">
                          <a:latin typeface="Arial" pitchFamily="34" charset="0"/>
                          <a:cs typeface="Arial" pitchFamily="34" charset="0"/>
                        </a:rPr>
                        <a:t>TP</a:t>
                      </a:r>
                      <a:endParaRPr lang="en-AU" sz="1200" b="1" dirty="0">
                        <a:latin typeface="Arial" pitchFamily="34" charset="0"/>
                        <a:cs typeface="Arial" pitchFamily="34" charset="0"/>
                      </a:endParaRPr>
                    </a:p>
                  </a:txBody>
                  <a:tcPr marL="99060" marR="99060" anchor="ctr"/>
                </a:tc>
                <a:tc rowSpan="3">
                  <a:txBody>
                    <a:bodyPr/>
                    <a:lstStyle/>
                    <a:p>
                      <a:pPr algn="ctr"/>
                      <a:r>
                        <a:rPr lang="en-AU" sz="1200" b="1" dirty="0" smtClean="0">
                          <a:latin typeface="Arial" pitchFamily="34" charset="0"/>
                          <a:cs typeface="Arial" pitchFamily="34" charset="0"/>
                        </a:rPr>
                        <a:t>MVM</a:t>
                      </a:r>
                      <a:endParaRPr lang="en-AU" sz="1200" b="1" dirty="0">
                        <a:latin typeface="Arial" pitchFamily="34" charset="0"/>
                        <a:cs typeface="Arial" pitchFamily="34" charset="0"/>
                      </a:endParaRPr>
                    </a:p>
                  </a:txBody>
                  <a:tcPr marL="99060" marR="99060" anchor="ctr"/>
                </a:tc>
                <a:tc>
                  <a:txBody>
                    <a:bodyPr/>
                    <a:lstStyle/>
                    <a:p>
                      <a:r>
                        <a:rPr lang="en-AU" sz="1000" dirty="0" smtClean="0">
                          <a:latin typeface="Arial" pitchFamily="34" charset="0"/>
                          <a:cs typeface="Arial" pitchFamily="34" charset="0"/>
                        </a:rPr>
                        <a:t>MVM(3) = s *</a:t>
                      </a:r>
                      <a:r>
                        <a:rPr lang="en-AU" sz="1000" baseline="0" dirty="0" smtClean="0">
                          <a:latin typeface="Arial" pitchFamily="34" charset="0"/>
                          <a:cs typeface="Arial" pitchFamily="34" charset="0"/>
                        </a:rPr>
                        <a:t> VaR</a:t>
                      </a:r>
                      <a:r>
                        <a:rPr lang="en-AU" sz="1000" baseline="-25000" dirty="0" smtClean="0">
                          <a:latin typeface="Arial" pitchFamily="34" charset="0"/>
                          <a:cs typeface="Arial" pitchFamily="34" charset="0"/>
                        </a:rPr>
                        <a:t>99.5</a:t>
                      </a:r>
                      <a:r>
                        <a:rPr lang="en-AU" sz="1000" baseline="0" dirty="0" smtClean="0">
                          <a:latin typeface="Arial" pitchFamily="34" charset="0"/>
                          <a:cs typeface="Arial" pitchFamily="34" charset="0"/>
                        </a:rPr>
                        <a:t>(3) * PV(3)</a:t>
                      </a:r>
                      <a:endParaRPr lang="en-AU" sz="1000" dirty="0">
                        <a:latin typeface="Arial" pitchFamily="34" charset="0"/>
                        <a:cs typeface="Arial" pitchFamily="34" charset="0"/>
                      </a:endParaRPr>
                    </a:p>
                  </a:txBody>
                  <a:tcPr marL="99060" marR="99060" anchor="ctr"/>
                </a:tc>
                <a:tc>
                  <a:txBody>
                    <a:bodyPr/>
                    <a:lstStyle/>
                    <a:p>
                      <a:endParaRPr lang="en-AU" sz="1000" dirty="0">
                        <a:latin typeface="Arial" pitchFamily="34" charset="0"/>
                        <a:cs typeface="Arial" pitchFamily="34" charset="0"/>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000" b="0" i="0" u="none" strike="noStrike" dirty="0" smtClean="0">
                          <a:solidFill>
                            <a:srgbClr val="000000"/>
                          </a:solidFill>
                          <a:effectLst/>
                          <a:latin typeface="Arial" pitchFamily="34" charset="0"/>
                          <a:cs typeface="Arial" pitchFamily="34" charset="0"/>
                        </a:rPr>
                        <a:t>∆</a:t>
                      </a:r>
                      <a:r>
                        <a:rPr lang="it-IT" sz="1000" b="0" i="0" u="none" strike="noStrike" baseline="-25000" dirty="0" smtClean="0">
                          <a:solidFill>
                            <a:srgbClr val="000000"/>
                          </a:solidFill>
                          <a:effectLst/>
                          <a:latin typeface="Arial" pitchFamily="34" charset="0"/>
                          <a:cs typeface="Arial" pitchFamily="34" charset="0"/>
                        </a:rPr>
                        <a:t>2</a:t>
                      </a:r>
                      <a:r>
                        <a:rPr lang="it-IT" sz="1000" b="0" i="0" u="none" strike="noStrike" dirty="0" smtClean="0">
                          <a:solidFill>
                            <a:srgbClr val="000000"/>
                          </a:solidFill>
                          <a:effectLst/>
                          <a:latin typeface="Arial" pitchFamily="34" charset="0"/>
                          <a:cs typeface="Arial" pitchFamily="34" charset="0"/>
                        </a:rPr>
                        <a:t>MVM(3) = s * </a:t>
                      </a:r>
                      <a:r>
                        <a:rPr lang="en-AU" sz="1000" kern="1200" dirty="0" smtClean="0">
                          <a:solidFill>
                            <a:schemeClr val="dk1"/>
                          </a:solidFill>
                          <a:effectLst/>
                          <a:latin typeface="Arial" pitchFamily="34" charset="0"/>
                          <a:ea typeface="+mn-ea"/>
                          <a:cs typeface="Arial" pitchFamily="34" charset="0"/>
                        </a:rPr>
                        <a:t>∆</a:t>
                      </a:r>
                      <a:r>
                        <a:rPr lang="en-AU" sz="1000" kern="1200" baseline="-25000" dirty="0" smtClean="0">
                          <a:solidFill>
                            <a:schemeClr val="dk1"/>
                          </a:solidFill>
                          <a:effectLst/>
                          <a:latin typeface="Arial" pitchFamily="34" charset="0"/>
                          <a:ea typeface="+mn-ea"/>
                          <a:cs typeface="Arial" pitchFamily="34" charset="0"/>
                        </a:rPr>
                        <a:t>2</a:t>
                      </a:r>
                      <a:r>
                        <a:rPr lang="en-AU" sz="1000" kern="1200" dirty="0" smtClean="0">
                          <a:solidFill>
                            <a:schemeClr val="dk1"/>
                          </a:solidFill>
                          <a:effectLst/>
                          <a:latin typeface="Arial" pitchFamily="34" charset="0"/>
                          <a:ea typeface="+mn-ea"/>
                          <a:cs typeface="Arial" pitchFamily="34" charset="0"/>
                        </a:rPr>
                        <a:t>VaR</a:t>
                      </a:r>
                      <a:r>
                        <a:rPr lang="en-AU" sz="1000" kern="1200" baseline="-25000" dirty="0" smtClean="0">
                          <a:solidFill>
                            <a:schemeClr val="dk1"/>
                          </a:solidFill>
                          <a:effectLst/>
                          <a:latin typeface="Arial" pitchFamily="34" charset="0"/>
                          <a:ea typeface="+mn-ea"/>
                          <a:cs typeface="Arial" pitchFamily="34" charset="0"/>
                        </a:rPr>
                        <a:t>99.5%</a:t>
                      </a:r>
                      <a:r>
                        <a:rPr lang="en-AU" sz="1000" kern="1200" dirty="0" smtClean="0">
                          <a:solidFill>
                            <a:schemeClr val="dk1"/>
                          </a:solidFill>
                          <a:effectLst/>
                          <a:latin typeface="Arial" pitchFamily="34" charset="0"/>
                          <a:ea typeface="+mn-ea"/>
                          <a:cs typeface="Arial" pitchFamily="34" charset="0"/>
                        </a:rPr>
                        <a:t>(3) * PV(1)</a:t>
                      </a:r>
                      <a:endParaRPr lang="en-AU" sz="1000" dirty="0" smtClean="0">
                        <a:latin typeface="Arial" pitchFamily="34" charset="0"/>
                        <a:cs typeface="Arial" pitchFamily="34" charset="0"/>
                      </a:endParaRPr>
                    </a:p>
                  </a:txBody>
                  <a:tcPr marL="99060" marR="99060" anchor="ctr"/>
                </a:tc>
              </a:tr>
              <a:tr h="478339">
                <a:tc vMerge="1">
                  <a:txBody>
                    <a:bodyPr/>
                    <a:lstStyle/>
                    <a:p>
                      <a:endParaRPr lang="en-AU" dirty="0"/>
                    </a:p>
                  </a:txBody>
                  <a:tcPr/>
                </a:tc>
                <a:tc vMerge="1">
                  <a:txBody>
                    <a:bodyPr/>
                    <a:lstStyle/>
                    <a:p>
                      <a:endParaRPr lang="en-AU"/>
                    </a:p>
                  </a:txBody>
                  <a:tcPr/>
                </a:tc>
                <a:tc>
                  <a:txBody>
                    <a:bodyPr/>
                    <a:lstStyle/>
                    <a:p>
                      <a:r>
                        <a:rPr lang="en-AU" sz="1000" dirty="0" smtClean="0">
                          <a:latin typeface="Arial" pitchFamily="34" charset="0"/>
                          <a:cs typeface="Arial" pitchFamily="34" charset="0"/>
                        </a:rPr>
                        <a:t>MVM(2) = s * RC(2) * PV(2)</a:t>
                      </a:r>
                      <a:endParaRPr lang="en-AU" sz="1000" dirty="0">
                        <a:latin typeface="Arial" pitchFamily="34" charset="0"/>
                        <a:cs typeface="Arial" pitchFamily="34" charset="0"/>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000" b="0" i="0" u="none" strike="noStrike" dirty="0" smtClean="0">
                          <a:solidFill>
                            <a:srgbClr val="000000"/>
                          </a:solidFill>
                          <a:effectLst/>
                          <a:latin typeface="Arial" pitchFamily="34" charset="0"/>
                          <a:cs typeface="Arial" pitchFamily="34" charset="0"/>
                        </a:rPr>
                        <a:t>∆</a:t>
                      </a:r>
                      <a:r>
                        <a:rPr lang="it-IT" sz="1000" b="0" i="0" u="none" strike="noStrike" baseline="-25000" dirty="0" smtClean="0">
                          <a:solidFill>
                            <a:srgbClr val="000000"/>
                          </a:solidFill>
                          <a:effectLst/>
                          <a:latin typeface="Arial" pitchFamily="34" charset="0"/>
                          <a:cs typeface="Arial" pitchFamily="34" charset="0"/>
                        </a:rPr>
                        <a:t>1</a:t>
                      </a:r>
                      <a:r>
                        <a:rPr lang="it-IT" sz="1000" b="0" i="0" u="none" strike="noStrike" dirty="0" smtClean="0">
                          <a:solidFill>
                            <a:srgbClr val="000000"/>
                          </a:solidFill>
                          <a:effectLst/>
                          <a:latin typeface="Arial" pitchFamily="34" charset="0"/>
                          <a:cs typeface="Arial" pitchFamily="34" charset="0"/>
                        </a:rPr>
                        <a:t>MVM(2) = s * </a:t>
                      </a:r>
                      <a:r>
                        <a:rPr lang="en-AU" sz="1000" kern="1200" dirty="0" smtClean="0">
                          <a:solidFill>
                            <a:schemeClr val="dk1"/>
                          </a:solidFill>
                          <a:effectLst/>
                          <a:latin typeface="Arial" pitchFamily="34" charset="0"/>
                          <a:ea typeface="+mn-ea"/>
                          <a:cs typeface="Arial" pitchFamily="34" charset="0"/>
                        </a:rPr>
                        <a:t>∆</a:t>
                      </a:r>
                      <a:r>
                        <a:rPr lang="en-AU" sz="1000" kern="1200" baseline="-25000" dirty="0" smtClean="0">
                          <a:solidFill>
                            <a:schemeClr val="dk1"/>
                          </a:solidFill>
                          <a:effectLst/>
                          <a:latin typeface="Arial" pitchFamily="34" charset="0"/>
                          <a:ea typeface="+mn-ea"/>
                          <a:cs typeface="Arial" pitchFamily="34" charset="0"/>
                        </a:rPr>
                        <a:t>1</a:t>
                      </a:r>
                      <a:r>
                        <a:rPr lang="en-AU" sz="1000" kern="1200" dirty="0" smtClean="0">
                          <a:solidFill>
                            <a:schemeClr val="dk1"/>
                          </a:solidFill>
                          <a:effectLst/>
                          <a:latin typeface="Arial" pitchFamily="34" charset="0"/>
                          <a:ea typeface="+mn-ea"/>
                          <a:cs typeface="Arial" pitchFamily="34" charset="0"/>
                        </a:rPr>
                        <a:t>VaR</a:t>
                      </a:r>
                      <a:r>
                        <a:rPr lang="en-AU" sz="1000" kern="1200" baseline="-25000" dirty="0" smtClean="0">
                          <a:solidFill>
                            <a:schemeClr val="dk1"/>
                          </a:solidFill>
                          <a:effectLst/>
                          <a:latin typeface="Arial" pitchFamily="34" charset="0"/>
                          <a:ea typeface="+mn-ea"/>
                          <a:cs typeface="Arial" pitchFamily="34" charset="0"/>
                        </a:rPr>
                        <a:t>99.5%</a:t>
                      </a:r>
                      <a:r>
                        <a:rPr lang="en-AU" sz="1000" kern="1200" dirty="0" smtClean="0">
                          <a:solidFill>
                            <a:schemeClr val="dk1"/>
                          </a:solidFill>
                          <a:effectLst/>
                          <a:latin typeface="Arial" pitchFamily="34" charset="0"/>
                          <a:ea typeface="+mn-ea"/>
                          <a:cs typeface="Arial" pitchFamily="34" charset="0"/>
                        </a:rPr>
                        <a:t>(2) * PV(1)</a:t>
                      </a:r>
                      <a:endParaRPr lang="it-IT" sz="1000" b="0" i="0" u="none" strike="noStrike" dirty="0" smtClean="0">
                        <a:solidFill>
                          <a:srgbClr val="000000"/>
                        </a:solidFill>
                        <a:effectLst/>
                        <a:latin typeface="Arial" pitchFamily="34" charset="0"/>
                        <a:cs typeface="Arial" pitchFamily="34" charset="0"/>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000" b="0" i="0" u="none" strike="noStrike" dirty="0" smtClean="0">
                          <a:solidFill>
                            <a:srgbClr val="000000"/>
                          </a:solidFill>
                          <a:effectLst/>
                          <a:latin typeface="Arial" pitchFamily="34" charset="0"/>
                          <a:cs typeface="Arial" pitchFamily="34" charset="0"/>
                        </a:rPr>
                        <a:t>∆</a:t>
                      </a:r>
                      <a:r>
                        <a:rPr lang="it-IT" sz="1000" b="0" i="0" u="none" strike="noStrike" baseline="-25000" dirty="0" smtClean="0">
                          <a:solidFill>
                            <a:srgbClr val="000000"/>
                          </a:solidFill>
                          <a:effectLst/>
                          <a:latin typeface="Arial" pitchFamily="34" charset="0"/>
                          <a:cs typeface="Arial" pitchFamily="34" charset="0"/>
                        </a:rPr>
                        <a:t>1</a:t>
                      </a:r>
                      <a:r>
                        <a:rPr lang="it-IT" sz="1000" b="0" i="0" u="none" strike="noStrike" dirty="0" smtClean="0">
                          <a:solidFill>
                            <a:srgbClr val="000000"/>
                          </a:solidFill>
                          <a:effectLst/>
                          <a:latin typeface="Arial" pitchFamily="34" charset="0"/>
                          <a:cs typeface="Arial" pitchFamily="34" charset="0"/>
                        </a:rPr>
                        <a:t>MVM(3) = s * </a:t>
                      </a:r>
                      <a:r>
                        <a:rPr lang="en-AU" sz="1000" kern="1200" dirty="0" smtClean="0">
                          <a:solidFill>
                            <a:schemeClr val="dk1"/>
                          </a:solidFill>
                          <a:effectLst/>
                          <a:latin typeface="Arial" pitchFamily="34" charset="0"/>
                          <a:ea typeface="+mn-ea"/>
                          <a:cs typeface="Arial" pitchFamily="34" charset="0"/>
                        </a:rPr>
                        <a:t>∆</a:t>
                      </a:r>
                      <a:r>
                        <a:rPr lang="en-AU" sz="1000" kern="1200" baseline="-25000" dirty="0" smtClean="0">
                          <a:solidFill>
                            <a:schemeClr val="dk1"/>
                          </a:solidFill>
                          <a:effectLst/>
                          <a:latin typeface="Arial" pitchFamily="34" charset="0"/>
                          <a:ea typeface="+mn-ea"/>
                          <a:cs typeface="Arial" pitchFamily="34" charset="0"/>
                        </a:rPr>
                        <a:t>1</a:t>
                      </a:r>
                      <a:r>
                        <a:rPr lang="en-AU" sz="1000" kern="1200" dirty="0" smtClean="0">
                          <a:solidFill>
                            <a:schemeClr val="dk1"/>
                          </a:solidFill>
                          <a:effectLst/>
                          <a:latin typeface="Arial" pitchFamily="34" charset="0"/>
                          <a:ea typeface="+mn-ea"/>
                          <a:cs typeface="Arial" pitchFamily="34" charset="0"/>
                        </a:rPr>
                        <a:t>VaR</a:t>
                      </a:r>
                      <a:r>
                        <a:rPr lang="en-AU" sz="1000" kern="1200" baseline="-25000" dirty="0" smtClean="0">
                          <a:solidFill>
                            <a:schemeClr val="dk1"/>
                          </a:solidFill>
                          <a:effectLst/>
                          <a:latin typeface="Arial" pitchFamily="34" charset="0"/>
                          <a:ea typeface="+mn-ea"/>
                          <a:cs typeface="Arial" pitchFamily="34" charset="0"/>
                        </a:rPr>
                        <a:t>99.5%</a:t>
                      </a:r>
                      <a:r>
                        <a:rPr lang="en-AU" sz="1000" kern="1200" dirty="0" smtClean="0">
                          <a:solidFill>
                            <a:schemeClr val="dk1"/>
                          </a:solidFill>
                          <a:effectLst/>
                          <a:latin typeface="Arial" pitchFamily="34" charset="0"/>
                          <a:ea typeface="+mn-ea"/>
                          <a:cs typeface="Arial" pitchFamily="34" charset="0"/>
                        </a:rPr>
                        <a:t>(3) * PV(1)</a:t>
                      </a:r>
                      <a:endParaRPr lang="it-IT" sz="1000" b="0" i="0" u="none" strike="noStrike" dirty="0" smtClean="0">
                        <a:solidFill>
                          <a:srgbClr val="000000"/>
                        </a:solidFill>
                        <a:effectLst/>
                        <a:latin typeface="Arial" pitchFamily="34" charset="0"/>
                        <a:cs typeface="Arial" pitchFamily="34" charset="0"/>
                      </a:endParaRPr>
                    </a:p>
                  </a:txBody>
                  <a:tcPr marL="99060" marR="99060" anchor="ctr"/>
                </a:tc>
              </a:tr>
              <a:tr h="478339">
                <a:tc vMerge="1">
                  <a:txBody>
                    <a:bodyPr/>
                    <a:lstStyle/>
                    <a:p>
                      <a:endParaRPr lang="en-AU" dirty="0"/>
                    </a:p>
                  </a:txBody>
                  <a:tcPr/>
                </a:tc>
                <a:tc vMerge="1">
                  <a:txBody>
                    <a:bodyPr/>
                    <a:lstStyle/>
                    <a:p>
                      <a:endParaRPr lang="en-AU" dirty="0"/>
                    </a:p>
                  </a:txBody>
                  <a:tcPr/>
                </a:tc>
                <a:tc>
                  <a:txBody>
                    <a:bodyPr/>
                    <a:lstStyle/>
                    <a:p>
                      <a:r>
                        <a:rPr lang="en-AU" sz="1000" dirty="0" smtClean="0">
                          <a:latin typeface="Arial" pitchFamily="34" charset="0"/>
                          <a:cs typeface="Arial" pitchFamily="34" charset="0"/>
                        </a:rPr>
                        <a:t>MVM(1) = s * RC(1)</a:t>
                      </a:r>
                      <a:r>
                        <a:rPr lang="en-AU" sz="1000" baseline="0" dirty="0" smtClean="0">
                          <a:latin typeface="Arial" pitchFamily="34" charset="0"/>
                          <a:cs typeface="Arial" pitchFamily="34" charset="0"/>
                        </a:rPr>
                        <a:t> * PV(1)</a:t>
                      </a:r>
                      <a:endParaRPr lang="en-AU" sz="1000" dirty="0">
                        <a:latin typeface="Arial" pitchFamily="34" charset="0"/>
                        <a:cs typeface="Arial" pitchFamily="34" charset="0"/>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000" dirty="0" smtClean="0">
                          <a:latin typeface="Arial" pitchFamily="34" charset="0"/>
                          <a:cs typeface="Arial" pitchFamily="34" charset="0"/>
                        </a:rPr>
                        <a:t>MVM(2) = s * RC(2) * PV(1)</a:t>
                      </a: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000" dirty="0" smtClean="0">
                          <a:latin typeface="Arial" pitchFamily="34" charset="0"/>
                          <a:cs typeface="Arial" pitchFamily="34" charset="0"/>
                        </a:rPr>
                        <a:t>MVM(3) = s * VaR</a:t>
                      </a:r>
                      <a:r>
                        <a:rPr lang="en-AU" sz="1000" baseline="-25000" dirty="0" smtClean="0">
                          <a:latin typeface="Arial" pitchFamily="34" charset="0"/>
                          <a:cs typeface="Arial" pitchFamily="34" charset="0"/>
                        </a:rPr>
                        <a:t>99.5</a:t>
                      </a:r>
                      <a:r>
                        <a:rPr lang="en-AU" sz="1000" dirty="0" smtClean="0">
                          <a:latin typeface="Arial" pitchFamily="34" charset="0"/>
                          <a:cs typeface="Arial" pitchFamily="34" charset="0"/>
                        </a:rPr>
                        <a:t>(3) * PV(1)</a:t>
                      </a:r>
                    </a:p>
                  </a:txBody>
                  <a:tcPr marL="99060" marR="99060" anchor="ctr"/>
                </a:tc>
              </a:tr>
              <a:tr h="478339">
                <a:tc vMerge="1">
                  <a:txBody>
                    <a:bodyPr/>
                    <a:lstStyle/>
                    <a:p>
                      <a:endParaRPr lang="en-AU" dirty="0"/>
                    </a:p>
                  </a:txBody>
                  <a:tcPr/>
                </a:tc>
                <a:tc rowSpan="3">
                  <a:txBody>
                    <a:bodyPr/>
                    <a:lstStyle/>
                    <a:p>
                      <a:pPr algn="ctr"/>
                      <a:r>
                        <a:rPr lang="en-AU" sz="1200" b="1" dirty="0" smtClean="0">
                          <a:latin typeface="Arial" pitchFamily="34" charset="0"/>
                          <a:cs typeface="Arial" pitchFamily="34" charset="0"/>
                        </a:rPr>
                        <a:t>BEL</a:t>
                      </a:r>
                      <a:endParaRPr lang="en-AU" sz="1200" b="1" dirty="0">
                        <a:latin typeface="Arial" pitchFamily="34" charset="0"/>
                        <a:cs typeface="Arial" pitchFamily="34" charset="0"/>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000" dirty="0" smtClean="0">
                          <a:latin typeface="Arial" pitchFamily="34" charset="0"/>
                          <a:cs typeface="Arial" pitchFamily="34" charset="0"/>
                        </a:rPr>
                        <a:t>BEL(3) = E[L(3)]*PV(2.5)</a:t>
                      </a:r>
                    </a:p>
                  </a:txBody>
                  <a:tcPr marL="99060" marR="99060" anchor="ctr"/>
                </a:tc>
                <a:tc>
                  <a:txBody>
                    <a:bodyPr/>
                    <a:lstStyle/>
                    <a:p>
                      <a:endParaRPr lang="en-AU" sz="1000" dirty="0">
                        <a:latin typeface="Arial" pitchFamily="34" charset="0"/>
                        <a:cs typeface="Arial" pitchFamily="34" charset="0"/>
                      </a:endParaRPr>
                    </a:p>
                  </a:txBody>
                  <a:tcPr marL="99060" marR="99060" anchor="ctr"/>
                </a:tc>
                <a:tc>
                  <a:txBody>
                    <a:bodyPr/>
                    <a:lstStyle/>
                    <a:p>
                      <a:r>
                        <a:rPr lang="it-IT" sz="1000" b="0" i="0" u="none" strike="noStrike" dirty="0" smtClean="0">
                          <a:solidFill>
                            <a:srgbClr val="000000"/>
                          </a:solidFill>
                          <a:effectLst/>
                          <a:latin typeface="Arial" pitchFamily="34" charset="0"/>
                          <a:cs typeface="Arial" pitchFamily="34" charset="0"/>
                        </a:rPr>
                        <a:t>∆</a:t>
                      </a:r>
                      <a:r>
                        <a:rPr lang="it-IT" sz="1000" b="0" i="0" u="none" strike="noStrike" baseline="-25000" dirty="0" smtClean="0">
                          <a:solidFill>
                            <a:srgbClr val="000000"/>
                          </a:solidFill>
                          <a:effectLst/>
                          <a:latin typeface="Arial" pitchFamily="34" charset="0"/>
                          <a:cs typeface="Arial" pitchFamily="34" charset="0"/>
                        </a:rPr>
                        <a:t>2</a:t>
                      </a:r>
                      <a:r>
                        <a:rPr lang="it-IT" sz="1000" b="0" i="0" u="none" strike="noStrike" dirty="0" smtClean="0">
                          <a:solidFill>
                            <a:srgbClr val="000000"/>
                          </a:solidFill>
                          <a:effectLst/>
                          <a:latin typeface="Arial" pitchFamily="34" charset="0"/>
                          <a:cs typeface="Arial" pitchFamily="34" charset="0"/>
                        </a:rPr>
                        <a:t>BEL(3) = (E[L(3)|ξ</a:t>
                      </a:r>
                      <a:r>
                        <a:rPr lang="it-IT" sz="1000" b="0" i="0" u="none" strike="noStrike" baseline="-25000" dirty="0" smtClean="0">
                          <a:solidFill>
                            <a:srgbClr val="000000"/>
                          </a:solidFill>
                          <a:effectLst/>
                          <a:latin typeface="Arial" pitchFamily="34" charset="0"/>
                          <a:cs typeface="Arial" pitchFamily="34" charset="0"/>
                        </a:rPr>
                        <a:t>2</a:t>
                      </a:r>
                      <a:r>
                        <a:rPr lang="it-IT" sz="1000" b="0" i="0" u="none" strike="noStrike" dirty="0" smtClean="0">
                          <a:solidFill>
                            <a:srgbClr val="000000"/>
                          </a:solidFill>
                          <a:effectLst/>
                          <a:latin typeface="Arial" pitchFamily="34" charset="0"/>
                          <a:cs typeface="Arial" pitchFamily="34" charset="0"/>
                        </a:rPr>
                        <a:t>] - E[L(3)]) * PV(0.5)</a:t>
                      </a:r>
                      <a:endParaRPr lang="en-AU" sz="1000" dirty="0">
                        <a:latin typeface="Arial" pitchFamily="34" charset="0"/>
                        <a:cs typeface="Arial" pitchFamily="34" charset="0"/>
                      </a:endParaRPr>
                    </a:p>
                  </a:txBody>
                  <a:tcPr marL="99060" marR="99060" anchor="ctr"/>
                </a:tc>
              </a:tr>
              <a:tr h="478339">
                <a:tc vMerge="1">
                  <a:txBody>
                    <a:bodyPr/>
                    <a:lstStyle/>
                    <a:p>
                      <a:endParaRPr lang="en-AU" dirty="0"/>
                    </a:p>
                  </a:txBody>
                  <a:tcPr/>
                </a:tc>
                <a:tc vMerge="1">
                  <a:txBody>
                    <a:bodyPr/>
                    <a:lstStyle/>
                    <a:p>
                      <a:endParaRPr lang="en-AU"/>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000" dirty="0" smtClean="0">
                          <a:latin typeface="Arial" pitchFamily="34" charset="0"/>
                          <a:cs typeface="Arial" pitchFamily="34" charset="0"/>
                        </a:rPr>
                        <a:t>BEL(2) = E[L(2)]*PV(1.5)</a:t>
                      </a: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000" b="0" i="0" u="none" strike="noStrike" dirty="0" smtClean="0">
                          <a:solidFill>
                            <a:srgbClr val="000000"/>
                          </a:solidFill>
                          <a:effectLst/>
                          <a:latin typeface="Arial" pitchFamily="34" charset="0"/>
                          <a:cs typeface="Arial" pitchFamily="34" charset="0"/>
                        </a:rPr>
                        <a:t>∆</a:t>
                      </a:r>
                      <a:r>
                        <a:rPr lang="it-IT" sz="1000" b="0" i="0" u="none" strike="noStrike" baseline="-25000" dirty="0" smtClean="0">
                          <a:solidFill>
                            <a:srgbClr val="000000"/>
                          </a:solidFill>
                          <a:effectLst/>
                          <a:latin typeface="Arial" pitchFamily="34" charset="0"/>
                          <a:cs typeface="Arial" pitchFamily="34" charset="0"/>
                        </a:rPr>
                        <a:t>1</a:t>
                      </a:r>
                      <a:r>
                        <a:rPr lang="it-IT" sz="1000" b="0" i="0" u="none" strike="noStrike" dirty="0" smtClean="0">
                          <a:solidFill>
                            <a:srgbClr val="000000"/>
                          </a:solidFill>
                          <a:effectLst/>
                          <a:latin typeface="Arial" pitchFamily="34" charset="0"/>
                          <a:cs typeface="Arial" pitchFamily="34" charset="0"/>
                        </a:rPr>
                        <a:t>BEL(2) = (E[L(2)|ξ</a:t>
                      </a:r>
                      <a:r>
                        <a:rPr lang="it-IT" sz="1000" b="0" i="0" u="none" strike="noStrike" baseline="-25000" dirty="0" smtClean="0">
                          <a:solidFill>
                            <a:srgbClr val="000000"/>
                          </a:solidFill>
                          <a:effectLst/>
                          <a:latin typeface="Arial" pitchFamily="34" charset="0"/>
                          <a:cs typeface="Arial" pitchFamily="34" charset="0"/>
                        </a:rPr>
                        <a:t>1</a:t>
                      </a:r>
                      <a:r>
                        <a:rPr lang="it-IT" sz="1000" b="0" i="0" u="none" strike="noStrike" dirty="0" smtClean="0">
                          <a:solidFill>
                            <a:srgbClr val="000000"/>
                          </a:solidFill>
                          <a:effectLst/>
                          <a:latin typeface="Arial" pitchFamily="34" charset="0"/>
                          <a:cs typeface="Arial" pitchFamily="34" charset="0"/>
                        </a:rPr>
                        <a:t>] - E[L(2)]) * PV(0.5)</a:t>
                      </a: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000" b="0" i="0" u="none" strike="noStrike" dirty="0" smtClean="0">
                          <a:solidFill>
                            <a:srgbClr val="000000"/>
                          </a:solidFill>
                          <a:effectLst/>
                          <a:latin typeface="Arial" pitchFamily="34" charset="0"/>
                          <a:cs typeface="Arial" pitchFamily="34" charset="0"/>
                        </a:rPr>
                        <a:t>∆</a:t>
                      </a:r>
                      <a:r>
                        <a:rPr lang="it-IT" sz="1000" b="0" i="0" u="none" strike="noStrike" baseline="-25000" dirty="0" smtClean="0">
                          <a:solidFill>
                            <a:srgbClr val="000000"/>
                          </a:solidFill>
                          <a:effectLst/>
                          <a:latin typeface="Arial" pitchFamily="34" charset="0"/>
                          <a:cs typeface="Arial" pitchFamily="34" charset="0"/>
                        </a:rPr>
                        <a:t>1</a:t>
                      </a:r>
                      <a:r>
                        <a:rPr lang="it-IT" sz="1000" b="0" i="0" u="none" strike="noStrike" dirty="0" smtClean="0">
                          <a:solidFill>
                            <a:srgbClr val="000000"/>
                          </a:solidFill>
                          <a:effectLst/>
                          <a:latin typeface="Arial" pitchFamily="34" charset="0"/>
                          <a:cs typeface="Arial" pitchFamily="34" charset="0"/>
                        </a:rPr>
                        <a:t>BEL(3) = (E[L(3)|ξ</a:t>
                      </a:r>
                      <a:r>
                        <a:rPr lang="it-IT" sz="1000" b="0" i="0" u="none" strike="noStrike" baseline="-25000" dirty="0" smtClean="0">
                          <a:solidFill>
                            <a:srgbClr val="000000"/>
                          </a:solidFill>
                          <a:effectLst/>
                          <a:latin typeface="Arial" pitchFamily="34" charset="0"/>
                          <a:cs typeface="Arial" pitchFamily="34" charset="0"/>
                        </a:rPr>
                        <a:t>1</a:t>
                      </a:r>
                      <a:r>
                        <a:rPr lang="it-IT" sz="1000" b="0" i="0" u="none" strike="noStrike" dirty="0" smtClean="0">
                          <a:solidFill>
                            <a:srgbClr val="000000"/>
                          </a:solidFill>
                          <a:effectLst/>
                          <a:latin typeface="Arial" pitchFamily="34" charset="0"/>
                          <a:cs typeface="Arial" pitchFamily="34" charset="0"/>
                        </a:rPr>
                        <a:t>] - E[L(3)]) * PV(0.5)</a:t>
                      </a:r>
                    </a:p>
                  </a:txBody>
                  <a:tcPr marL="99060" marR="99060" anchor="ctr"/>
                </a:tc>
              </a:tr>
              <a:tr h="478339">
                <a:tc vMerge="1">
                  <a:txBody>
                    <a:bodyPr/>
                    <a:lstStyle/>
                    <a:p>
                      <a:endParaRPr lang="en-AU" dirty="0"/>
                    </a:p>
                  </a:txBody>
                  <a:tcPr/>
                </a:tc>
                <a:tc vMerge="1">
                  <a:txBody>
                    <a:bodyPr/>
                    <a:lstStyle/>
                    <a:p>
                      <a:endParaRPr lang="en-AU" dirty="0"/>
                    </a:p>
                  </a:txBody>
                  <a:tcPr/>
                </a:tc>
                <a:tc>
                  <a:txBody>
                    <a:bodyPr/>
                    <a:lstStyle/>
                    <a:p>
                      <a:r>
                        <a:rPr lang="en-AU" sz="1000" dirty="0" smtClean="0">
                          <a:latin typeface="Arial" pitchFamily="34" charset="0"/>
                          <a:cs typeface="Arial" pitchFamily="34" charset="0"/>
                        </a:rPr>
                        <a:t>BEL(1) = E[L(1)]*PV(0.5)</a:t>
                      </a:r>
                      <a:endParaRPr lang="en-AU" sz="1000" dirty="0">
                        <a:latin typeface="Arial" pitchFamily="34" charset="0"/>
                        <a:cs typeface="Arial" pitchFamily="34" charset="0"/>
                      </a:endParaRPr>
                    </a:p>
                  </a:txBody>
                  <a:tcPr marL="99060" marR="99060" anchor="ctr"/>
                </a:tc>
                <a:tc>
                  <a:txBody>
                    <a:bodyPr/>
                    <a:lstStyle/>
                    <a:p>
                      <a:r>
                        <a:rPr lang="en-AU" sz="1000" dirty="0" smtClean="0">
                          <a:latin typeface="Arial" pitchFamily="34" charset="0"/>
                          <a:cs typeface="Arial" pitchFamily="34" charset="0"/>
                        </a:rPr>
                        <a:t>BEL(2) = E[L(2)] * PV(0.5)</a:t>
                      </a:r>
                      <a:endParaRPr lang="en-AU" sz="1000" dirty="0">
                        <a:latin typeface="Arial" pitchFamily="34" charset="0"/>
                        <a:cs typeface="Arial" pitchFamily="34" charset="0"/>
                      </a:endParaRPr>
                    </a:p>
                  </a:txBody>
                  <a:tcPr marL="99060" marR="990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000" dirty="0" smtClean="0">
                          <a:latin typeface="Arial" pitchFamily="34" charset="0"/>
                          <a:cs typeface="Arial" pitchFamily="34" charset="0"/>
                        </a:rPr>
                        <a:t>BEL(3) = E[L(3)] * PV(0.5)</a:t>
                      </a:r>
                    </a:p>
                  </a:txBody>
                  <a:tcPr marL="99060" marR="99060" anchor="ctr"/>
                </a:tc>
              </a:tr>
              <a:tr h="478339">
                <a:tc>
                  <a:txBody>
                    <a:bodyPr/>
                    <a:lstStyle/>
                    <a:p>
                      <a:endParaRPr lang="en-AU" sz="1400">
                        <a:latin typeface="Arial" pitchFamily="34" charset="0"/>
                        <a:cs typeface="Arial" pitchFamily="34" charset="0"/>
                      </a:endParaRPr>
                    </a:p>
                  </a:txBody>
                  <a:tcPr marL="99060" marR="99060"/>
                </a:tc>
                <a:tc>
                  <a:txBody>
                    <a:bodyPr/>
                    <a:lstStyle/>
                    <a:p>
                      <a:endParaRPr lang="en-AU" sz="1400">
                        <a:latin typeface="Arial" pitchFamily="34" charset="0"/>
                        <a:cs typeface="Arial" pitchFamily="34" charset="0"/>
                      </a:endParaRPr>
                    </a:p>
                  </a:txBody>
                  <a:tcPr marL="99060" marR="99060"/>
                </a:tc>
                <a:tc>
                  <a:txBody>
                    <a:bodyPr/>
                    <a:lstStyle/>
                    <a:p>
                      <a:pPr algn="ctr"/>
                      <a:r>
                        <a:rPr lang="en-AU" sz="1400" dirty="0" smtClean="0">
                          <a:latin typeface="Arial" pitchFamily="34" charset="0"/>
                          <a:cs typeface="Arial" pitchFamily="34" charset="0"/>
                        </a:rPr>
                        <a:t>Inception</a:t>
                      </a:r>
                      <a:endParaRPr lang="en-AU" sz="1400" dirty="0">
                        <a:latin typeface="Arial" pitchFamily="34" charset="0"/>
                        <a:cs typeface="Arial" pitchFamily="34" charset="0"/>
                      </a:endParaRPr>
                    </a:p>
                  </a:txBody>
                  <a:tcPr marL="99060" marR="9906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AU" sz="1400" b="0" dirty="0" smtClean="0">
                          <a:latin typeface="Arial" pitchFamily="34" charset="0"/>
                          <a:cs typeface="Arial" pitchFamily="34" charset="0"/>
                        </a:rPr>
                        <a:t>Year 2 </a:t>
                      </a: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ξ</a:t>
                      </a:r>
                      <a:r>
                        <a:rPr kumimoji="0" lang="en-US" sz="1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lang="en-AU" sz="1400" b="0" dirty="0" smtClean="0">
                          <a:latin typeface="Arial" pitchFamily="34" charset="0"/>
                          <a:cs typeface="Arial" pitchFamily="34" charset="0"/>
                        </a:rPr>
                        <a:t> </a:t>
                      </a:r>
                      <a:endParaRPr lang="en-AU" sz="1400" b="0" dirty="0">
                        <a:latin typeface="Arial" pitchFamily="34" charset="0"/>
                        <a:cs typeface="Arial" pitchFamily="34" charset="0"/>
                      </a:endParaRPr>
                    </a:p>
                  </a:txBody>
                  <a:tcPr marL="99060" marR="9906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Year 3 | ξ</a:t>
                      </a:r>
                      <a:r>
                        <a:rPr kumimoji="0" lang="en-US" sz="1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 </a:t>
                      </a:r>
                      <a:r>
                        <a:rPr lang="en-US" sz="1400" b="0" dirty="0" smtClean="0">
                          <a:latin typeface="Arial" pitchFamily="34" charset="0"/>
                          <a:ea typeface="Times New Roman" pitchFamily="18" charset="0"/>
                          <a:cs typeface="Arial" pitchFamily="34" charset="0"/>
                        </a:rPr>
                        <a:t>.</a:t>
                      </a: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ξ</a:t>
                      </a:r>
                      <a:r>
                        <a:rPr kumimoji="0" lang="en-US" sz="1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2</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txBody>
                  <a:tcPr marL="99060" marR="99060" anchor="ctr"/>
                </a:tc>
              </a:tr>
            </a:tbl>
          </a:graphicData>
        </a:graphic>
      </p:graphicFrame>
    </p:spTree>
    <p:extLst>
      <p:ext uri="{BB962C8B-B14F-4D97-AF65-F5344CB8AC3E}">
        <p14:creationId xmlns:p14="http://schemas.microsoft.com/office/powerpoint/2010/main" val="28354733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Four</a:t>
            </a:r>
            <a:r>
              <a:rPr lang="en-US" dirty="0" smtClean="0">
                <a:solidFill>
                  <a:schemeClr val="tx1"/>
                </a:solidFill>
                <a:latin typeface="Arial" pitchFamily="34" charset="0"/>
                <a:ea typeface="Times New Roman" pitchFamily="18" charset="0"/>
                <a:cs typeface="Arial" pitchFamily="34" charset="0"/>
              </a:rPr>
              <a:t> </a:t>
            </a:r>
            <a:r>
              <a:rPr lang="en-US" dirty="0"/>
              <a:t>Year Run-off with One-Year Risk Horizon All-Inclusive, risk-free rate is 0.</a:t>
            </a:r>
            <a:endParaRPr lang="en-AU" dirty="0"/>
          </a:p>
        </p:txBody>
      </p:sp>
      <p:sp>
        <p:nvSpPr>
          <p:cNvPr id="4" name="Slide Number Placeholder 3"/>
          <p:cNvSpPr>
            <a:spLocks noGrp="1"/>
          </p:cNvSpPr>
          <p:nvPr>
            <p:ph type="sldNum" sz="quarter" idx="10"/>
          </p:nvPr>
        </p:nvSpPr>
        <p:spPr/>
        <p:txBody>
          <a:bodyPr/>
          <a:lstStyle/>
          <a:p>
            <a:pPr>
              <a:defRPr/>
            </a:pPr>
            <a:fld id="{688D5870-AB9D-4580-9485-0A5DFC13F37D}" type="slidenum">
              <a:rPr lang="en-US" smtClean="0"/>
              <a:pPr>
                <a:defRPr/>
              </a:pPr>
              <a:t>42</a:t>
            </a:fld>
            <a:endParaRPr lang="en-US" dirty="0"/>
          </a:p>
        </p:txBody>
      </p:sp>
      <p:sp>
        <p:nvSpPr>
          <p:cNvPr id="5" name="AutoShape 112"/>
          <p:cNvSpPr>
            <a:spLocks/>
          </p:cNvSpPr>
          <p:nvPr/>
        </p:nvSpPr>
        <p:spPr bwMode="auto">
          <a:xfrm>
            <a:off x="685725" y="4725238"/>
            <a:ext cx="153474" cy="1142140"/>
          </a:xfrm>
          <a:prstGeom prst="leftBrace">
            <a:avLst>
              <a:gd name="adj1" fmla="val 24954"/>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105"/>
          <p:cNvSpPr>
            <a:spLocks noChangeArrowheads="1"/>
          </p:cNvSpPr>
          <p:nvPr/>
        </p:nvSpPr>
        <p:spPr bwMode="auto">
          <a:xfrm>
            <a:off x="2360667" y="2347849"/>
            <a:ext cx="1080000" cy="288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BEL(4)</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108"/>
          <p:cNvSpPr>
            <a:spLocks noChangeArrowheads="1"/>
          </p:cNvSpPr>
          <p:nvPr/>
        </p:nvSpPr>
        <p:spPr bwMode="auto">
          <a:xfrm>
            <a:off x="2360667" y="1771785"/>
            <a:ext cx="1080000" cy="288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107"/>
          <p:cNvSpPr>
            <a:spLocks noChangeArrowheads="1"/>
          </p:cNvSpPr>
          <p:nvPr/>
        </p:nvSpPr>
        <p:spPr bwMode="auto">
          <a:xfrm>
            <a:off x="2360032" y="2059817"/>
            <a:ext cx="1080000" cy="288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105"/>
          <p:cNvSpPr>
            <a:spLocks noChangeArrowheads="1"/>
          </p:cNvSpPr>
          <p:nvPr/>
        </p:nvSpPr>
        <p:spPr bwMode="auto">
          <a:xfrm>
            <a:off x="2360032" y="2635849"/>
            <a:ext cx="1080000" cy="288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104"/>
          <p:cNvSpPr>
            <a:spLocks noChangeArrowheads="1"/>
          </p:cNvSpPr>
          <p:nvPr/>
        </p:nvSpPr>
        <p:spPr bwMode="auto">
          <a:xfrm>
            <a:off x="2360032" y="2923913"/>
            <a:ext cx="1080000" cy="288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Rectangle 103"/>
          <p:cNvSpPr>
            <a:spLocks noChangeArrowheads="1"/>
          </p:cNvSpPr>
          <p:nvPr/>
        </p:nvSpPr>
        <p:spPr bwMode="auto">
          <a:xfrm>
            <a:off x="2360032" y="3211945"/>
            <a:ext cx="1080000" cy="288000"/>
          </a:xfrm>
          <a:prstGeom prst="rect">
            <a:avLst/>
          </a:prstGeom>
          <a:solidFill>
            <a:srgbClr val="FF66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a:t>
            </a:r>
            <a:endParaRPr kumimoji="0" lang="en-US" sz="1000" b="0" i="0" u="none" strike="noStrike" cap="none" normalizeH="0" baseline="0" smtClean="0">
              <a:ln>
                <a:noFill/>
              </a:ln>
              <a:solidFill>
                <a:schemeClr val="tx1"/>
              </a:solidFill>
              <a:effectLst/>
              <a:latin typeface="Arial" pitchFamily="34" charset="0"/>
              <a:cs typeface="Arial" pitchFamily="34" charset="0"/>
            </a:endParaRPr>
          </a:p>
        </p:txBody>
      </p:sp>
      <p:sp>
        <p:nvSpPr>
          <p:cNvPr id="12" name="AutoShape 80"/>
          <p:cNvSpPr>
            <a:spLocks/>
          </p:cNvSpPr>
          <p:nvPr/>
        </p:nvSpPr>
        <p:spPr bwMode="auto">
          <a:xfrm>
            <a:off x="2188327" y="1474227"/>
            <a:ext cx="153474" cy="2025718"/>
          </a:xfrm>
          <a:prstGeom prst="leftBrace">
            <a:avLst>
              <a:gd name="adj1" fmla="val 33333"/>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13" name="Rectangle 12"/>
          <p:cNvSpPr/>
          <p:nvPr/>
        </p:nvSpPr>
        <p:spPr>
          <a:xfrm flipH="1" flipV="1">
            <a:off x="2369210" y="1483784"/>
            <a:ext cx="1080000" cy="1734507"/>
          </a:xfrm>
          <a:prstGeom prst="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AutoShape 100"/>
          <p:cNvSpPr>
            <a:spLocks/>
          </p:cNvSpPr>
          <p:nvPr/>
        </p:nvSpPr>
        <p:spPr bwMode="auto">
          <a:xfrm>
            <a:off x="3464019" y="1483753"/>
            <a:ext cx="101224" cy="1726138"/>
          </a:xfrm>
          <a:prstGeom prst="rightBrace">
            <a:avLst>
              <a:gd name="adj1" fmla="val 375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p:txBody>
      </p:sp>
      <p:sp>
        <p:nvSpPr>
          <p:cNvPr id="15" name="Rectangle 108"/>
          <p:cNvSpPr>
            <a:spLocks noChangeArrowheads="1"/>
          </p:cNvSpPr>
          <p:nvPr/>
        </p:nvSpPr>
        <p:spPr bwMode="auto">
          <a:xfrm>
            <a:off x="2360032" y="1483753"/>
            <a:ext cx="1080000" cy="288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MVM(4)</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105"/>
          <p:cNvSpPr>
            <a:spLocks noChangeArrowheads="1"/>
          </p:cNvSpPr>
          <p:nvPr/>
        </p:nvSpPr>
        <p:spPr bwMode="auto">
          <a:xfrm>
            <a:off x="833682" y="2339449"/>
            <a:ext cx="1080000" cy="288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BEL(4)</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Rectangle 116"/>
          <p:cNvSpPr>
            <a:spLocks noChangeArrowheads="1"/>
          </p:cNvSpPr>
          <p:nvPr/>
        </p:nvSpPr>
        <p:spPr bwMode="auto">
          <a:xfrm>
            <a:off x="833682" y="4139649"/>
            <a:ext cx="1080000" cy="288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Rectangle 115"/>
          <p:cNvSpPr>
            <a:spLocks noChangeArrowheads="1"/>
          </p:cNvSpPr>
          <p:nvPr/>
        </p:nvSpPr>
        <p:spPr bwMode="auto">
          <a:xfrm>
            <a:off x="833047" y="4427681"/>
            <a:ext cx="1080000" cy="288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kumimoji="0" lang="en-US" sz="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MVM(1) = s * SCR</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Rectangle 114"/>
          <p:cNvSpPr>
            <a:spLocks noChangeArrowheads="1"/>
          </p:cNvSpPr>
          <p:nvPr/>
        </p:nvSpPr>
        <p:spPr bwMode="auto">
          <a:xfrm>
            <a:off x="833682" y="3851617"/>
            <a:ext cx="1080000" cy="288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Rectangle 111"/>
          <p:cNvSpPr>
            <a:spLocks noChangeArrowheads="1"/>
          </p:cNvSpPr>
          <p:nvPr/>
        </p:nvSpPr>
        <p:spPr bwMode="auto">
          <a:xfrm>
            <a:off x="833682" y="5003745"/>
            <a:ext cx="1080000" cy="288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1" name="Rectangle 110"/>
          <p:cNvSpPr>
            <a:spLocks noChangeArrowheads="1"/>
          </p:cNvSpPr>
          <p:nvPr/>
        </p:nvSpPr>
        <p:spPr bwMode="auto">
          <a:xfrm>
            <a:off x="833682" y="5291745"/>
            <a:ext cx="1080000" cy="288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Rectangle 109"/>
          <p:cNvSpPr>
            <a:spLocks noChangeArrowheads="1"/>
          </p:cNvSpPr>
          <p:nvPr/>
        </p:nvSpPr>
        <p:spPr bwMode="auto">
          <a:xfrm>
            <a:off x="833682" y="5575458"/>
            <a:ext cx="1080000" cy="288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BEL(1)</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Rectangle 108"/>
          <p:cNvSpPr>
            <a:spLocks noChangeArrowheads="1"/>
          </p:cNvSpPr>
          <p:nvPr/>
        </p:nvSpPr>
        <p:spPr bwMode="auto">
          <a:xfrm>
            <a:off x="833682" y="1763385"/>
            <a:ext cx="1080000" cy="288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Rectangle 107"/>
          <p:cNvSpPr>
            <a:spLocks noChangeArrowheads="1"/>
          </p:cNvSpPr>
          <p:nvPr/>
        </p:nvSpPr>
        <p:spPr bwMode="auto">
          <a:xfrm>
            <a:off x="833047" y="2051417"/>
            <a:ext cx="1080000" cy="288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Rectangle 105"/>
          <p:cNvSpPr>
            <a:spLocks noChangeArrowheads="1"/>
          </p:cNvSpPr>
          <p:nvPr/>
        </p:nvSpPr>
        <p:spPr bwMode="auto">
          <a:xfrm>
            <a:off x="833047" y="2627449"/>
            <a:ext cx="1080000" cy="288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6" name="Rectangle 104"/>
          <p:cNvSpPr>
            <a:spLocks noChangeArrowheads="1"/>
          </p:cNvSpPr>
          <p:nvPr/>
        </p:nvSpPr>
        <p:spPr bwMode="auto">
          <a:xfrm>
            <a:off x="833047" y="2915513"/>
            <a:ext cx="1080000" cy="288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103"/>
          <p:cNvSpPr>
            <a:spLocks noChangeArrowheads="1"/>
          </p:cNvSpPr>
          <p:nvPr/>
        </p:nvSpPr>
        <p:spPr bwMode="auto">
          <a:xfrm>
            <a:off x="833047" y="3203545"/>
            <a:ext cx="1080000" cy="288000"/>
          </a:xfrm>
          <a:prstGeom prst="rect">
            <a:avLst/>
          </a:prstGeom>
          <a:solidFill>
            <a:srgbClr val="FF66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a:t>
            </a:r>
            <a:endParaRPr kumimoji="0" lang="en-US" sz="1000" b="0" i="0" u="none" strike="noStrike" cap="none" normalizeH="0" baseline="0" smtClean="0">
              <a:ln>
                <a:noFill/>
              </a:ln>
              <a:solidFill>
                <a:schemeClr val="tx1"/>
              </a:solidFill>
              <a:effectLst/>
              <a:latin typeface="Arial" pitchFamily="34" charset="0"/>
              <a:cs typeface="Arial" pitchFamily="34" charset="0"/>
            </a:endParaRPr>
          </a:p>
        </p:txBody>
      </p:sp>
      <p:sp>
        <p:nvSpPr>
          <p:cNvPr id="28" name="Rectangle 102"/>
          <p:cNvSpPr>
            <a:spLocks noChangeArrowheads="1"/>
          </p:cNvSpPr>
          <p:nvPr/>
        </p:nvSpPr>
        <p:spPr bwMode="auto">
          <a:xfrm>
            <a:off x="833047" y="6011865"/>
            <a:ext cx="1080000" cy="360000"/>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Ec. Balance Sheet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9" name="Rectangle 99"/>
          <p:cNvSpPr>
            <a:spLocks noChangeArrowheads="1"/>
          </p:cNvSpPr>
          <p:nvPr/>
        </p:nvSpPr>
        <p:spPr bwMode="auto">
          <a:xfrm>
            <a:off x="4148396" y="4421964"/>
            <a:ext cx="1080000" cy="288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Rectangle 96"/>
          <p:cNvSpPr>
            <a:spLocks noChangeArrowheads="1"/>
          </p:cNvSpPr>
          <p:nvPr/>
        </p:nvSpPr>
        <p:spPr bwMode="auto">
          <a:xfrm>
            <a:off x="4148396" y="5585221"/>
            <a:ext cx="1080000" cy="288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1" name="Rectangle 95"/>
          <p:cNvSpPr>
            <a:spLocks noChangeArrowheads="1"/>
          </p:cNvSpPr>
          <p:nvPr/>
        </p:nvSpPr>
        <p:spPr bwMode="auto">
          <a:xfrm>
            <a:off x="4138576" y="2367374"/>
            <a:ext cx="1080000" cy="288000"/>
          </a:xfrm>
          <a:prstGeom prst="rect">
            <a:avLst/>
          </a:prstGeom>
          <a:solidFill>
            <a:srgbClr val="CC99FF">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2</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2" name="Rectangle 94"/>
          <p:cNvSpPr>
            <a:spLocks noChangeArrowheads="1"/>
          </p:cNvSpPr>
          <p:nvPr/>
        </p:nvSpPr>
        <p:spPr bwMode="auto">
          <a:xfrm>
            <a:off x="4139422" y="2942095"/>
            <a:ext cx="1080000" cy="288000"/>
          </a:xfrm>
          <a:prstGeom prst="rect">
            <a:avLst/>
          </a:prstGeom>
          <a:solidFill>
            <a:srgbClr val="FFFF00">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2</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3" name="Rectangle 93"/>
          <p:cNvSpPr>
            <a:spLocks noChangeArrowheads="1"/>
          </p:cNvSpPr>
          <p:nvPr/>
        </p:nvSpPr>
        <p:spPr bwMode="auto">
          <a:xfrm>
            <a:off x="4139422" y="3212095"/>
            <a:ext cx="1080000" cy="288000"/>
          </a:xfrm>
          <a:prstGeom prst="rect">
            <a:avLst/>
          </a:prstGeom>
          <a:solidFill>
            <a:srgbClr val="FF66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4" name="Rectangle 92"/>
          <p:cNvSpPr>
            <a:spLocks noChangeArrowheads="1"/>
          </p:cNvSpPr>
          <p:nvPr/>
        </p:nvSpPr>
        <p:spPr bwMode="auto">
          <a:xfrm>
            <a:off x="4148396" y="6011865"/>
            <a:ext cx="1080000" cy="360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Year 2 | ξ</a:t>
            </a:r>
            <a:r>
              <a:rPr kumimoji="0" lang="en-US" sz="1200" b="1"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35" name="AutoShape 88"/>
          <p:cNvSpPr>
            <a:spLocks/>
          </p:cNvSpPr>
          <p:nvPr/>
        </p:nvSpPr>
        <p:spPr bwMode="auto">
          <a:xfrm>
            <a:off x="5715557" y="2636506"/>
            <a:ext cx="181029" cy="563860"/>
          </a:xfrm>
          <a:prstGeom prst="leftBrace">
            <a:avLst>
              <a:gd name="adj1" fmla="val 18750"/>
              <a:gd name="adj2" fmla="val 48618"/>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 name="Text Box 87"/>
          <p:cNvSpPr txBox="1">
            <a:spLocks noChangeArrowheads="1"/>
          </p:cNvSpPr>
          <p:nvPr/>
        </p:nvSpPr>
        <p:spPr bwMode="auto">
          <a:xfrm>
            <a:off x="5413803" y="2896295"/>
            <a:ext cx="600977" cy="282835"/>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3</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TP</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7" name="Rectangle 85"/>
          <p:cNvSpPr>
            <a:spLocks noChangeArrowheads="1"/>
          </p:cNvSpPr>
          <p:nvPr/>
        </p:nvSpPr>
        <p:spPr bwMode="auto">
          <a:xfrm>
            <a:off x="5906442" y="4427300"/>
            <a:ext cx="1080000" cy="288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8" name="Rectangle 84"/>
          <p:cNvSpPr>
            <a:spLocks noChangeArrowheads="1"/>
          </p:cNvSpPr>
          <p:nvPr/>
        </p:nvSpPr>
        <p:spPr bwMode="auto">
          <a:xfrm>
            <a:off x="5906111" y="5589270"/>
            <a:ext cx="1080000" cy="288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39" name="Rectangle 83"/>
          <p:cNvSpPr>
            <a:spLocks noChangeArrowheads="1"/>
          </p:cNvSpPr>
          <p:nvPr/>
        </p:nvSpPr>
        <p:spPr bwMode="auto">
          <a:xfrm>
            <a:off x="5900925" y="3204108"/>
            <a:ext cx="1080000" cy="288000"/>
          </a:xfrm>
          <a:prstGeom prst="rect">
            <a:avLst/>
          </a:prstGeom>
          <a:solidFill>
            <a:srgbClr val="FF66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0" name="Rectangle 82"/>
          <p:cNvSpPr>
            <a:spLocks noChangeArrowheads="1"/>
          </p:cNvSpPr>
          <p:nvPr/>
        </p:nvSpPr>
        <p:spPr bwMode="auto">
          <a:xfrm>
            <a:off x="5906112" y="6011865"/>
            <a:ext cx="1080000" cy="360000"/>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Year 3 | </a:t>
            </a:r>
            <a:r>
              <a:rPr lang="en-US" sz="1000" b="1" dirty="0" smtClean="0">
                <a:latin typeface="Arial" pitchFamily="34" charset="0"/>
                <a:ea typeface="Times New Roman" pitchFamily="18" charset="0"/>
                <a:cs typeface="Arial" pitchFamily="34" charset="0"/>
              </a:rPr>
              <a:t>ξ</a:t>
            </a:r>
            <a:r>
              <a:rPr lang="en-US" sz="1000" b="1" baseline="-25000" dirty="0" smtClean="0">
                <a:latin typeface="Arial" pitchFamily="34" charset="0"/>
                <a:ea typeface="Times New Roman" pitchFamily="18" charset="0"/>
                <a:cs typeface="Arial" pitchFamily="34" charset="0"/>
              </a:rPr>
              <a:t>1</a:t>
            </a:r>
            <a:r>
              <a:rPr lang="en-US" sz="1000" b="1" dirty="0" smtClean="0">
                <a:latin typeface="Arial" pitchFamily="34" charset="0"/>
                <a:ea typeface="Times New Roman" pitchFamily="18" charset="0"/>
                <a:cs typeface="Arial" pitchFamily="34" charset="0"/>
              </a:rPr>
              <a:t>.ξ</a:t>
            </a:r>
            <a:r>
              <a:rPr lang="en-US" sz="1000" b="1" baseline="-25000" dirty="0" smtClean="0">
                <a:latin typeface="Arial" pitchFamily="34" charset="0"/>
                <a:ea typeface="Times New Roman" pitchFamily="18" charset="0"/>
                <a:cs typeface="Arial" pitchFamily="34" charset="0"/>
              </a:rPr>
              <a:t>2</a:t>
            </a:r>
            <a:endParaRPr kumimoji="0" lang="en-US" sz="1000" b="1" i="0" u="none" strike="noStrike" cap="none" normalizeH="0" baseline="0" dirty="0" smtClean="0">
              <a:ln>
                <a:noFill/>
              </a:ln>
              <a:solidFill>
                <a:schemeClr val="tx1"/>
              </a:solidFill>
              <a:effectLst/>
              <a:latin typeface="Arial" pitchFamily="34" charset="0"/>
              <a:cs typeface="Arial" pitchFamily="34" charset="0"/>
            </a:endParaRPr>
          </a:p>
        </p:txBody>
      </p:sp>
      <p:sp>
        <p:nvSpPr>
          <p:cNvPr id="41" name="Text Box 101"/>
          <p:cNvSpPr txBox="1">
            <a:spLocks noChangeArrowheads="1"/>
          </p:cNvSpPr>
          <p:nvPr/>
        </p:nvSpPr>
        <p:spPr bwMode="auto">
          <a:xfrm>
            <a:off x="282185" y="2195401"/>
            <a:ext cx="525045" cy="24939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TP</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2" name="AutoShape 80"/>
          <p:cNvSpPr>
            <a:spLocks/>
          </p:cNvSpPr>
          <p:nvPr/>
        </p:nvSpPr>
        <p:spPr bwMode="auto">
          <a:xfrm>
            <a:off x="661342" y="1465827"/>
            <a:ext cx="153474" cy="1734539"/>
          </a:xfrm>
          <a:prstGeom prst="leftBrace">
            <a:avLst>
              <a:gd name="adj1" fmla="val 33333"/>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a:p>
        </p:txBody>
      </p:sp>
      <p:sp>
        <p:nvSpPr>
          <p:cNvPr id="43" name="Rectangle 42"/>
          <p:cNvSpPr>
            <a:spLocks noChangeArrowheads="1"/>
          </p:cNvSpPr>
          <p:nvPr/>
        </p:nvSpPr>
        <p:spPr bwMode="auto">
          <a:xfrm>
            <a:off x="4138576" y="1793043"/>
            <a:ext cx="1080000" cy="288000"/>
          </a:xfrm>
          <a:prstGeom prst="rect">
            <a:avLst/>
          </a:prstGeom>
          <a:solidFill>
            <a:srgbClr val="FF66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25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4" name="Rectangle 83"/>
          <p:cNvSpPr>
            <a:spLocks noChangeArrowheads="1"/>
          </p:cNvSpPr>
          <p:nvPr/>
        </p:nvSpPr>
        <p:spPr bwMode="auto">
          <a:xfrm>
            <a:off x="5902315" y="2339449"/>
            <a:ext cx="1080000" cy="288000"/>
          </a:xfrm>
          <a:prstGeom prst="rect">
            <a:avLst/>
          </a:prstGeom>
          <a:solidFill>
            <a:srgbClr val="FF6600">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25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5" name="Rectangle 98"/>
          <p:cNvSpPr>
            <a:spLocks noChangeArrowheads="1"/>
          </p:cNvSpPr>
          <p:nvPr/>
        </p:nvSpPr>
        <p:spPr bwMode="auto">
          <a:xfrm>
            <a:off x="4143596" y="4129318"/>
            <a:ext cx="1080000" cy="288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en-US" sz="1000" dirty="0">
                <a:latin typeface="Arial" pitchFamily="34" charset="0"/>
                <a:ea typeface="Times New Roman" pitchFamily="18" charset="0"/>
                <a:cs typeface="Arial" pitchFamily="34" charset="0"/>
              </a:rPr>
              <a:t>∆</a:t>
            </a:r>
            <a:r>
              <a:rPr lang="en-US" sz="1000" baseline="-30000" dirty="0" smtClean="0">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MVM(2)</a:t>
            </a:r>
            <a:endParaRPr lang="en-US" sz="1000" dirty="0">
              <a:latin typeface="Arial" pitchFamily="34" charset="0"/>
              <a:cs typeface="Arial" pitchFamily="34" charset="0"/>
            </a:endParaRPr>
          </a:p>
        </p:txBody>
      </p:sp>
      <p:sp>
        <p:nvSpPr>
          <p:cNvPr id="46" name="Rectangle 98"/>
          <p:cNvSpPr>
            <a:spLocks noChangeArrowheads="1"/>
          </p:cNvSpPr>
          <p:nvPr/>
        </p:nvSpPr>
        <p:spPr bwMode="auto">
          <a:xfrm>
            <a:off x="5906442" y="4139649"/>
            <a:ext cx="1080000" cy="288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en-US" sz="1000" dirty="0">
                <a:latin typeface="Arial" pitchFamily="34" charset="0"/>
                <a:ea typeface="Times New Roman" pitchFamily="18" charset="0"/>
                <a:cs typeface="Arial" pitchFamily="34" charset="0"/>
              </a:rPr>
              <a:t>∆</a:t>
            </a:r>
            <a:r>
              <a:rPr lang="en-US" sz="1000" baseline="-30000" dirty="0" smtClean="0">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MVM(3)</a:t>
            </a:r>
            <a:endParaRPr lang="en-US" sz="1000" dirty="0">
              <a:latin typeface="Arial" pitchFamily="34" charset="0"/>
              <a:cs typeface="Arial" pitchFamily="34" charset="0"/>
            </a:endParaRPr>
          </a:p>
        </p:txBody>
      </p:sp>
      <p:sp>
        <p:nvSpPr>
          <p:cNvPr id="47" name="Rectangle 96"/>
          <p:cNvSpPr>
            <a:spLocks noChangeArrowheads="1"/>
          </p:cNvSpPr>
          <p:nvPr/>
        </p:nvSpPr>
        <p:spPr bwMode="auto">
          <a:xfrm>
            <a:off x="4148396" y="5301270"/>
            <a:ext cx="1080000" cy="288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BEL(2)</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48" name="Rectangle 98"/>
          <p:cNvSpPr>
            <a:spLocks noChangeArrowheads="1"/>
          </p:cNvSpPr>
          <p:nvPr/>
        </p:nvSpPr>
        <p:spPr bwMode="auto">
          <a:xfrm>
            <a:off x="5906441" y="3851617"/>
            <a:ext cx="1080000" cy="288000"/>
          </a:xfrm>
          <a:prstGeom prst="rect">
            <a:avLst/>
          </a:prstGeom>
          <a:solidFill>
            <a:srgbClr val="CC99FF">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en-US" sz="1000" dirty="0" smtClean="0">
                <a:latin typeface="Arial" pitchFamily="34" charset="0"/>
                <a:ea typeface="Times New Roman" pitchFamily="18" charset="0"/>
                <a:cs typeface="Arial" pitchFamily="34" charset="0"/>
              </a:rPr>
              <a:t>∆</a:t>
            </a:r>
            <a:r>
              <a:rPr lang="en-US" sz="1000" baseline="-30000" dirty="0" smtClean="0">
                <a:latin typeface="Arial" pitchFamily="34" charset="0"/>
                <a:ea typeface="Times New Roman" pitchFamily="18" charset="0"/>
                <a:cs typeface="Arial" pitchFamily="34" charset="0"/>
              </a:rPr>
              <a:t>2</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MVM(3)</a:t>
            </a:r>
            <a:endParaRPr lang="en-US" sz="1000" dirty="0">
              <a:latin typeface="Arial" pitchFamily="34" charset="0"/>
              <a:cs typeface="Arial" pitchFamily="34" charset="0"/>
            </a:endParaRPr>
          </a:p>
        </p:txBody>
      </p:sp>
      <p:sp>
        <p:nvSpPr>
          <p:cNvPr id="49" name="Rectangle 98"/>
          <p:cNvSpPr>
            <a:spLocks noChangeArrowheads="1"/>
          </p:cNvSpPr>
          <p:nvPr/>
        </p:nvSpPr>
        <p:spPr bwMode="auto">
          <a:xfrm>
            <a:off x="5906442" y="5298023"/>
            <a:ext cx="1080000" cy="288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en-US" sz="1000" dirty="0">
                <a:latin typeface="Arial" pitchFamily="34" charset="0"/>
                <a:ea typeface="Times New Roman" pitchFamily="18" charset="0"/>
                <a:cs typeface="Arial" pitchFamily="34" charset="0"/>
              </a:rPr>
              <a:t>∆</a:t>
            </a:r>
            <a:r>
              <a:rPr lang="en-US" sz="1000" baseline="-30000" dirty="0" smtClean="0">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BEL(3)</a:t>
            </a:r>
            <a:endParaRPr lang="en-US" sz="1000" dirty="0">
              <a:latin typeface="Arial" pitchFamily="34" charset="0"/>
              <a:cs typeface="Arial" pitchFamily="34" charset="0"/>
            </a:endParaRPr>
          </a:p>
        </p:txBody>
      </p:sp>
      <p:sp>
        <p:nvSpPr>
          <p:cNvPr id="50" name="Rectangle 98"/>
          <p:cNvSpPr>
            <a:spLocks noChangeArrowheads="1"/>
          </p:cNvSpPr>
          <p:nvPr/>
        </p:nvSpPr>
        <p:spPr bwMode="auto">
          <a:xfrm>
            <a:off x="5906442" y="5009326"/>
            <a:ext cx="1080000" cy="288000"/>
          </a:xfrm>
          <a:prstGeom prst="rect">
            <a:avLst/>
          </a:prstGeom>
          <a:solidFill>
            <a:srgbClr val="FFFF00">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en-US" sz="1000" dirty="0" smtClean="0">
                <a:latin typeface="Arial" pitchFamily="34" charset="0"/>
                <a:ea typeface="Times New Roman" pitchFamily="18" charset="0"/>
                <a:cs typeface="Arial" pitchFamily="34" charset="0"/>
              </a:rPr>
              <a:t>∆</a:t>
            </a:r>
            <a:r>
              <a:rPr lang="en-US" sz="1000" baseline="-30000" dirty="0" smtClean="0">
                <a:latin typeface="Arial" pitchFamily="34" charset="0"/>
                <a:ea typeface="Times New Roman" pitchFamily="18" charset="0"/>
                <a:cs typeface="Arial" pitchFamily="34" charset="0"/>
              </a:rPr>
              <a:t>2</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BEL(3)</a:t>
            </a:r>
            <a:endParaRPr lang="en-US" sz="1000" dirty="0">
              <a:latin typeface="Arial" pitchFamily="34" charset="0"/>
              <a:cs typeface="Arial" pitchFamily="34" charset="0"/>
            </a:endParaRPr>
          </a:p>
        </p:txBody>
      </p:sp>
      <p:sp>
        <p:nvSpPr>
          <p:cNvPr id="51" name="Rectangle 50"/>
          <p:cNvSpPr/>
          <p:nvPr/>
        </p:nvSpPr>
        <p:spPr>
          <a:xfrm flipH="1" flipV="1">
            <a:off x="842225" y="1475384"/>
            <a:ext cx="1080000" cy="1734507"/>
          </a:xfrm>
          <a:prstGeom prst="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2" name="AutoShape 86"/>
          <p:cNvSpPr>
            <a:spLocks/>
          </p:cNvSpPr>
          <p:nvPr/>
        </p:nvSpPr>
        <p:spPr bwMode="auto">
          <a:xfrm>
            <a:off x="5216829" y="2081042"/>
            <a:ext cx="163555" cy="1411065"/>
          </a:xfrm>
          <a:prstGeom prst="rightBrace">
            <a:avLst>
              <a:gd name="adj1" fmla="val 3125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3" name="Text Box 87"/>
          <p:cNvSpPr txBox="1">
            <a:spLocks noChangeArrowheads="1"/>
          </p:cNvSpPr>
          <p:nvPr/>
        </p:nvSpPr>
        <p:spPr bwMode="auto">
          <a:xfrm>
            <a:off x="5242320" y="2555441"/>
            <a:ext cx="411890" cy="213968"/>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RC</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4" name="AutoShape 100"/>
          <p:cNvSpPr>
            <a:spLocks/>
          </p:cNvSpPr>
          <p:nvPr/>
        </p:nvSpPr>
        <p:spPr bwMode="auto">
          <a:xfrm>
            <a:off x="1937035" y="1475353"/>
            <a:ext cx="97484" cy="2016192"/>
          </a:xfrm>
          <a:prstGeom prst="rightBrace">
            <a:avLst>
              <a:gd name="adj1" fmla="val 375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p:txBody>
      </p:sp>
      <p:sp>
        <p:nvSpPr>
          <p:cNvPr id="55" name="Text Box 87"/>
          <p:cNvSpPr txBox="1">
            <a:spLocks noChangeArrowheads="1"/>
          </p:cNvSpPr>
          <p:nvPr/>
        </p:nvSpPr>
        <p:spPr bwMode="auto">
          <a:xfrm>
            <a:off x="1914817" y="2195401"/>
            <a:ext cx="258626" cy="654520"/>
          </a:xfrm>
          <a:prstGeom prst="rect">
            <a:avLst/>
          </a:prstGeom>
          <a:noFill/>
          <a:ln>
            <a:noFill/>
          </a:ln>
        </p:spPr>
        <p:txBody>
          <a:bodyPr vert="wordArtVert"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SCR</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6" name="AutoShape 117"/>
          <p:cNvSpPr>
            <a:spLocks/>
          </p:cNvSpPr>
          <p:nvPr/>
        </p:nvSpPr>
        <p:spPr bwMode="auto">
          <a:xfrm>
            <a:off x="3460062" y="4437237"/>
            <a:ext cx="154624" cy="1435745"/>
          </a:xfrm>
          <a:prstGeom prst="rightBrace">
            <a:avLst>
              <a:gd name="adj1" fmla="val 375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7" name="Text Box 87"/>
          <p:cNvSpPr txBox="1">
            <a:spLocks noChangeArrowheads="1"/>
          </p:cNvSpPr>
          <p:nvPr/>
        </p:nvSpPr>
        <p:spPr bwMode="auto">
          <a:xfrm>
            <a:off x="3501231" y="5030733"/>
            <a:ext cx="568803" cy="198529"/>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sz="1000" dirty="0">
                <a:latin typeface="Arial" pitchFamily="34" charset="0"/>
                <a:cs typeface="Arial" pitchFamily="34" charset="0"/>
              </a:rPr>
              <a:t> </a:t>
            </a:r>
            <a:r>
              <a:rPr lang="en-US" sz="1000" dirty="0" smtClean="0">
                <a:latin typeface="Arial" pitchFamily="34" charset="0"/>
                <a:cs typeface="Arial" pitchFamily="34" charset="0"/>
              </a:rPr>
              <a:t>TP(1)</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58" name="AutoShape 113"/>
          <p:cNvSpPr>
            <a:spLocks/>
          </p:cNvSpPr>
          <p:nvPr/>
        </p:nvSpPr>
        <p:spPr bwMode="auto">
          <a:xfrm>
            <a:off x="689918" y="3563553"/>
            <a:ext cx="125640" cy="1152128"/>
          </a:xfrm>
          <a:prstGeom prst="leftBrace">
            <a:avLst>
              <a:gd name="adj1" fmla="val 24938"/>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9" name="Text Box 87"/>
          <p:cNvSpPr txBox="1">
            <a:spLocks noChangeArrowheads="1"/>
          </p:cNvSpPr>
          <p:nvPr/>
        </p:nvSpPr>
        <p:spPr bwMode="auto">
          <a:xfrm>
            <a:off x="498209" y="3860284"/>
            <a:ext cx="269094" cy="565527"/>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0" name="Text Box 87"/>
          <p:cNvSpPr txBox="1">
            <a:spLocks noChangeArrowheads="1"/>
          </p:cNvSpPr>
          <p:nvPr/>
        </p:nvSpPr>
        <p:spPr bwMode="auto">
          <a:xfrm>
            <a:off x="507734" y="5015760"/>
            <a:ext cx="269678" cy="554530"/>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a:t>
            </a:r>
          </a:p>
          <a:p>
            <a:pPr marL="0" marR="0" lvl="0" indent="0" algn="just" defTabSz="914400" rtl="0" eaLnBrk="1" fontAlgn="base" latinLnBrk="0" hangingPunct="1">
              <a:lnSpc>
                <a:spcPct val="100000"/>
              </a:lnSpc>
              <a:spcBef>
                <a:spcPct val="0"/>
              </a:spcBef>
              <a:spcAft>
                <a:spcPct val="0"/>
              </a:spcAft>
              <a:buClrTx/>
              <a:buSzTx/>
              <a:buFontTx/>
              <a:buNone/>
              <a:tabLst/>
            </a:pPr>
            <a:r>
              <a:rPr lang="en-US" sz="1000" dirty="0" smtClean="0">
                <a:latin typeface="Arial" pitchFamily="34" charset="0"/>
                <a:cs typeface="Arial" pitchFamily="34" charset="0"/>
              </a:rPr>
              <a:t>E</a:t>
            </a:r>
          </a:p>
          <a:p>
            <a:pPr marL="0" marR="0" lvl="0" indent="0" algn="just" defTabSz="914400" rtl="0" eaLnBrk="1" fontAlgn="base" latinLnBrk="0" hangingPunct="1">
              <a:lnSpc>
                <a:spcPct val="100000"/>
              </a:lnSpc>
              <a:spcBef>
                <a:spcPct val="0"/>
              </a:spcBef>
              <a:spcAft>
                <a:spcPct val="0"/>
              </a:spcAft>
              <a:buClrTx/>
              <a:buSzTx/>
              <a:buFontTx/>
              <a:buNone/>
              <a:tabLst/>
            </a:pPr>
            <a:r>
              <a:rPr lang="en-US" sz="1000" dirty="0" smtClean="0">
                <a:latin typeface="Arial" pitchFamily="34" charset="0"/>
                <a:cs typeface="Arial" pitchFamily="34" charset="0"/>
              </a:rPr>
              <a:t>L</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1" name="Rectangle 111"/>
          <p:cNvSpPr>
            <a:spLocks noChangeArrowheads="1"/>
          </p:cNvSpPr>
          <p:nvPr/>
        </p:nvSpPr>
        <p:spPr bwMode="auto">
          <a:xfrm>
            <a:off x="833682" y="4715713"/>
            <a:ext cx="1080000" cy="288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BEL(4)</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62" name="Rectangle 114"/>
          <p:cNvSpPr>
            <a:spLocks noChangeArrowheads="1"/>
          </p:cNvSpPr>
          <p:nvPr/>
        </p:nvSpPr>
        <p:spPr bwMode="auto">
          <a:xfrm>
            <a:off x="833047" y="3563553"/>
            <a:ext cx="1080000" cy="288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MVM(4)</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63" name="Rectangle 108"/>
          <p:cNvSpPr>
            <a:spLocks noChangeArrowheads="1"/>
          </p:cNvSpPr>
          <p:nvPr/>
        </p:nvSpPr>
        <p:spPr bwMode="auto">
          <a:xfrm>
            <a:off x="833047" y="1475353"/>
            <a:ext cx="1080000" cy="288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MVM(4)</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64" name="Rectangle 94"/>
          <p:cNvSpPr>
            <a:spLocks noChangeArrowheads="1"/>
          </p:cNvSpPr>
          <p:nvPr/>
        </p:nvSpPr>
        <p:spPr bwMode="auto">
          <a:xfrm>
            <a:off x="4143596" y="2657155"/>
            <a:ext cx="1080000" cy="288000"/>
          </a:xfrm>
          <a:prstGeom prst="rect">
            <a:avLst/>
          </a:prstGeom>
          <a:solidFill>
            <a:srgbClr val="FFFF00">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2</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BEL(4)</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65" name="Rectangle 95"/>
          <p:cNvSpPr>
            <a:spLocks noChangeArrowheads="1"/>
          </p:cNvSpPr>
          <p:nvPr/>
        </p:nvSpPr>
        <p:spPr bwMode="auto">
          <a:xfrm>
            <a:off x="4143596" y="2079374"/>
            <a:ext cx="1080000" cy="288000"/>
          </a:xfrm>
          <a:prstGeom prst="rect">
            <a:avLst/>
          </a:prstGeom>
          <a:solidFill>
            <a:srgbClr val="CC99FF">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2</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MVM(4)</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66" name="Rectangle 65"/>
          <p:cNvSpPr/>
          <p:nvPr/>
        </p:nvSpPr>
        <p:spPr>
          <a:xfrm flipH="1" flipV="1">
            <a:off x="4143596" y="2081043"/>
            <a:ext cx="1080000" cy="1131052"/>
          </a:xfrm>
          <a:prstGeom prst="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000">
              <a:latin typeface="Arial" pitchFamily="34" charset="0"/>
              <a:cs typeface="Arial" pitchFamily="34" charset="0"/>
            </a:endParaRPr>
          </a:p>
        </p:txBody>
      </p:sp>
      <p:sp>
        <p:nvSpPr>
          <p:cNvPr id="67" name="Rectangle 94"/>
          <p:cNvSpPr>
            <a:spLocks noChangeArrowheads="1"/>
          </p:cNvSpPr>
          <p:nvPr/>
        </p:nvSpPr>
        <p:spPr bwMode="auto">
          <a:xfrm>
            <a:off x="5903457" y="2915513"/>
            <a:ext cx="1080000" cy="288000"/>
          </a:xfrm>
          <a:prstGeom prst="rect">
            <a:avLst/>
          </a:prstGeom>
          <a:solidFill>
            <a:srgbClr val="FFFF00">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3</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BEL(4)</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68" name="Rectangle 95"/>
          <p:cNvSpPr>
            <a:spLocks noChangeArrowheads="1"/>
          </p:cNvSpPr>
          <p:nvPr/>
        </p:nvSpPr>
        <p:spPr bwMode="auto">
          <a:xfrm>
            <a:off x="5904077" y="2627481"/>
            <a:ext cx="1080000" cy="288000"/>
          </a:xfrm>
          <a:prstGeom prst="rect">
            <a:avLst/>
          </a:prstGeom>
          <a:solidFill>
            <a:srgbClr val="CC99FF">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3</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MVM(4)</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69" name="Rectangle 68"/>
          <p:cNvSpPr/>
          <p:nvPr/>
        </p:nvSpPr>
        <p:spPr>
          <a:xfrm flipH="1" flipV="1">
            <a:off x="5906442" y="2626871"/>
            <a:ext cx="1080000" cy="591420"/>
          </a:xfrm>
          <a:prstGeom prst="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000">
              <a:latin typeface="Arial" pitchFamily="34" charset="0"/>
              <a:cs typeface="Arial" pitchFamily="34" charset="0"/>
            </a:endParaRPr>
          </a:p>
        </p:txBody>
      </p:sp>
      <p:sp>
        <p:nvSpPr>
          <p:cNvPr id="70" name="Rectangle 85"/>
          <p:cNvSpPr>
            <a:spLocks noChangeArrowheads="1"/>
          </p:cNvSpPr>
          <p:nvPr/>
        </p:nvSpPr>
        <p:spPr bwMode="auto">
          <a:xfrm>
            <a:off x="7358019" y="4446763"/>
            <a:ext cx="1080000" cy="288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MVM(4)</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71" name="Rectangle 84"/>
          <p:cNvSpPr>
            <a:spLocks noChangeArrowheads="1"/>
          </p:cNvSpPr>
          <p:nvPr/>
        </p:nvSpPr>
        <p:spPr bwMode="auto">
          <a:xfrm>
            <a:off x="7358019" y="5589270"/>
            <a:ext cx="1080000" cy="288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BEL(4)</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72" name="Rectangle 83"/>
          <p:cNvSpPr>
            <a:spLocks noChangeArrowheads="1"/>
          </p:cNvSpPr>
          <p:nvPr/>
        </p:nvSpPr>
        <p:spPr bwMode="auto">
          <a:xfrm>
            <a:off x="7358019" y="3209383"/>
            <a:ext cx="1080000" cy="288000"/>
          </a:xfrm>
          <a:prstGeom prst="rect">
            <a:avLst/>
          </a:prstGeom>
          <a:solidFill>
            <a:srgbClr val="FF66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73" name="Rectangle 82"/>
          <p:cNvSpPr>
            <a:spLocks noChangeArrowheads="1"/>
          </p:cNvSpPr>
          <p:nvPr/>
        </p:nvSpPr>
        <p:spPr bwMode="auto">
          <a:xfrm>
            <a:off x="7358019" y="6011865"/>
            <a:ext cx="1080000" cy="360000"/>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Year 4 | </a:t>
            </a:r>
            <a:r>
              <a:rPr lang="en-US" sz="1000" b="1" dirty="0" smtClean="0">
                <a:latin typeface="Arial" pitchFamily="34" charset="0"/>
                <a:ea typeface="Times New Roman" pitchFamily="18" charset="0"/>
                <a:cs typeface="Arial" pitchFamily="34" charset="0"/>
              </a:rPr>
              <a:t>ξ</a:t>
            </a:r>
            <a:r>
              <a:rPr lang="en-US" sz="1000" b="1" baseline="-25000" dirty="0" smtClean="0">
                <a:latin typeface="Arial" pitchFamily="34" charset="0"/>
                <a:ea typeface="Times New Roman" pitchFamily="18" charset="0"/>
                <a:cs typeface="Arial" pitchFamily="34" charset="0"/>
              </a:rPr>
              <a:t>1</a:t>
            </a:r>
            <a:r>
              <a:rPr lang="en-US" sz="1000" b="1" dirty="0" smtClean="0">
                <a:latin typeface="Arial" pitchFamily="34" charset="0"/>
                <a:ea typeface="Times New Roman" pitchFamily="18" charset="0"/>
                <a:cs typeface="Arial" pitchFamily="34" charset="0"/>
              </a:rPr>
              <a:t>.ξ</a:t>
            </a:r>
            <a:r>
              <a:rPr lang="en-US" sz="1000" b="1" baseline="-25000" dirty="0" smtClean="0">
                <a:latin typeface="Arial" pitchFamily="34" charset="0"/>
                <a:ea typeface="Times New Roman" pitchFamily="18" charset="0"/>
                <a:cs typeface="Arial" pitchFamily="34" charset="0"/>
              </a:rPr>
              <a:t>2</a:t>
            </a:r>
            <a:r>
              <a:rPr lang="en-US" sz="1000" b="1" dirty="0" smtClean="0">
                <a:latin typeface="Arial" pitchFamily="34" charset="0"/>
                <a:ea typeface="Times New Roman" pitchFamily="18" charset="0"/>
                <a:cs typeface="Arial" pitchFamily="34" charset="0"/>
              </a:rPr>
              <a:t>.ξ</a:t>
            </a:r>
            <a:r>
              <a:rPr lang="en-US" sz="1000" b="1" baseline="-25000" dirty="0" smtClean="0">
                <a:latin typeface="Arial" pitchFamily="34" charset="0"/>
                <a:ea typeface="Times New Roman" pitchFamily="18" charset="0"/>
                <a:cs typeface="Arial" pitchFamily="34" charset="0"/>
              </a:rPr>
              <a:t>3</a:t>
            </a:r>
            <a:endParaRPr kumimoji="0" lang="en-US" sz="1000" b="1" i="0" u="none" strike="noStrike" cap="none" normalizeH="0" baseline="0" dirty="0" smtClean="0">
              <a:ln>
                <a:noFill/>
              </a:ln>
              <a:solidFill>
                <a:schemeClr val="tx1"/>
              </a:solidFill>
              <a:effectLst/>
              <a:latin typeface="Arial" pitchFamily="34" charset="0"/>
              <a:cs typeface="Arial" pitchFamily="34" charset="0"/>
            </a:endParaRPr>
          </a:p>
        </p:txBody>
      </p:sp>
      <p:sp>
        <p:nvSpPr>
          <p:cNvPr id="74" name="Rectangle 83"/>
          <p:cNvSpPr>
            <a:spLocks noChangeArrowheads="1"/>
          </p:cNvSpPr>
          <p:nvPr/>
        </p:nvSpPr>
        <p:spPr bwMode="auto">
          <a:xfrm>
            <a:off x="7358019" y="2916108"/>
            <a:ext cx="1080000" cy="288000"/>
          </a:xfrm>
          <a:prstGeom prst="rect">
            <a:avLst/>
          </a:prstGeom>
          <a:solidFill>
            <a:srgbClr val="FF6600">
              <a:alpha val="3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25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75" name="Rectangle 98"/>
          <p:cNvSpPr>
            <a:spLocks noChangeArrowheads="1"/>
          </p:cNvSpPr>
          <p:nvPr/>
        </p:nvSpPr>
        <p:spPr bwMode="auto">
          <a:xfrm>
            <a:off x="7358019" y="4162097"/>
            <a:ext cx="1080000" cy="288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en-US" sz="1000" dirty="0">
                <a:latin typeface="Arial" pitchFamily="34" charset="0"/>
                <a:ea typeface="Times New Roman" pitchFamily="18" charset="0"/>
                <a:cs typeface="Arial" pitchFamily="34" charset="0"/>
              </a:rPr>
              <a:t>∆</a:t>
            </a:r>
            <a:r>
              <a:rPr lang="en-US" sz="1000" baseline="-30000" dirty="0" smtClean="0">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MVM(4)</a:t>
            </a:r>
            <a:endParaRPr lang="en-US" sz="1000" dirty="0">
              <a:latin typeface="Arial" pitchFamily="34" charset="0"/>
              <a:cs typeface="Arial" pitchFamily="34" charset="0"/>
            </a:endParaRPr>
          </a:p>
        </p:txBody>
      </p:sp>
      <p:sp>
        <p:nvSpPr>
          <p:cNvPr id="76" name="Rectangle 98"/>
          <p:cNvSpPr>
            <a:spLocks noChangeArrowheads="1"/>
          </p:cNvSpPr>
          <p:nvPr/>
        </p:nvSpPr>
        <p:spPr bwMode="auto">
          <a:xfrm>
            <a:off x="7358019" y="3869120"/>
            <a:ext cx="1080000" cy="288000"/>
          </a:xfrm>
          <a:prstGeom prst="rect">
            <a:avLst/>
          </a:prstGeom>
          <a:solidFill>
            <a:srgbClr val="CC99FF">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en-US" sz="1000" dirty="0" smtClean="0">
                <a:latin typeface="Arial" pitchFamily="34" charset="0"/>
                <a:ea typeface="Times New Roman" pitchFamily="18" charset="0"/>
                <a:cs typeface="Arial" pitchFamily="34" charset="0"/>
              </a:rPr>
              <a:t>∆</a:t>
            </a:r>
            <a:r>
              <a:rPr lang="en-US" sz="1000" baseline="-30000" dirty="0" smtClean="0">
                <a:latin typeface="Arial" pitchFamily="34" charset="0"/>
                <a:ea typeface="Times New Roman" pitchFamily="18" charset="0"/>
                <a:cs typeface="Arial" pitchFamily="34" charset="0"/>
              </a:rPr>
              <a:t>2</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MVM(4)</a:t>
            </a:r>
            <a:endParaRPr lang="en-US" sz="1000" dirty="0">
              <a:latin typeface="Arial" pitchFamily="34" charset="0"/>
              <a:cs typeface="Arial" pitchFamily="34" charset="0"/>
            </a:endParaRPr>
          </a:p>
        </p:txBody>
      </p:sp>
      <p:sp>
        <p:nvSpPr>
          <p:cNvPr id="77" name="Rectangle 98"/>
          <p:cNvSpPr>
            <a:spLocks noChangeArrowheads="1"/>
          </p:cNvSpPr>
          <p:nvPr/>
        </p:nvSpPr>
        <p:spPr bwMode="auto">
          <a:xfrm>
            <a:off x="7358019" y="5301270"/>
            <a:ext cx="1080000" cy="288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en-US" sz="1000" dirty="0">
                <a:latin typeface="Arial" pitchFamily="34" charset="0"/>
                <a:ea typeface="Times New Roman" pitchFamily="18" charset="0"/>
                <a:cs typeface="Arial" pitchFamily="34" charset="0"/>
              </a:rPr>
              <a:t>∆</a:t>
            </a:r>
            <a:r>
              <a:rPr lang="en-US" sz="1000" baseline="-30000" dirty="0" smtClean="0">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BEL(4)</a:t>
            </a:r>
            <a:endParaRPr lang="en-US" sz="1000" dirty="0">
              <a:latin typeface="Arial" pitchFamily="34" charset="0"/>
              <a:cs typeface="Arial" pitchFamily="34" charset="0"/>
            </a:endParaRPr>
          </a:p>
        </p:txBody>
      </p:sp>
      <p:sp>
        <p:nvSpPr>
          <p:cNvPr id="78" name="Rectangle 98"/>
          <p:cNvSpPr>
            <a:spLocks noChangeArrowheads="1"/>
          </p:cNvSpPr>
          <p:nvPr/>
        </p:nvSpPr>
        <p:spPr bwMode="auto">
          <a:xfrm>
            <a:off x="7358019" y="5013238"/>
            <a:ext cx="1080000" cy="288000"/>
          </a:xfrm>
          <a:prstGeom prst="rect">
            <a:avLst/>
          </a:prstGeom>
          <a:solidFill>
            <a:srgbClr val="FFFF00">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en-US" sz="1000" dirty="0" smtClean="0">
                <a:latin typeface="Arial" pitchFamily="34" charset="0"/>
                <a:ea typeface="Times New Roman" pitchFamily="18" charset="0"/>
                <a:cs typeface="Arial" pitchFamily="34" charset="0"/>
              </a:rPr>
              <a:t>∆</a:t>
            </a:r>
            <a:r>
              <a:rPr lang="en-US" sz="1000" baseline="-30000" dirty="0" smtClean="0">
                <a:latin typeface="Arial" pitchFamily="34" charset="0"/>
                <a:ea typeface="Times New Roman" pitchFamily="18" charset="0"/>
                <a:cs typeface="Arial" pitchFamily="34" charset="0"/>
              </a:rPr>
              <a:t>2</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BEL(4)</a:t>
            </a:r>
            <a:endParaRPr lang="en-US" sz="1000" dirty="0">
              <a:latin typeface="Arial" pitchFamily="34" charset="0"/>
              <a:cs typeface="Arial" pitchFamily="34" charset="0"/>
            </a:endParaRPr>
          </a:p>
        </p:txBody>
      </p:sp>
      <p:sp>
        <p:nvSpPr>
          <p:cNvPr id="79" name="Rectangle 98"/>
          <p:cNvSpPr>
            <a:spLocks noChangeArrowheads="1"/>
          </p:cNvSpPr>
          <p:nvPr/>
        </p:nvSpPr>
        <p:spPr bwMode="auto">
          <a:xfrm>
            <a:off x="7358019" y="3581120"/>
            <a:ext cx="1080000" cy="288000"/>
          </a:xfrm>
          <a:prstGeom prst="rect">
            <a:avLst/>
          </a:prstGeom>
          <a:solidFill>
            <a:srgbClr val="CC99FF">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en-US" sz="1000" dirty="0" smtClean="0">
                <a:latin typeface="Arial" pitchFamily="34" charset="0"/>
                <a:ea typeface="Times New Roman" pitchFamily="18" charset="0"/>
                <a:cs typeface="Arial" pitchFamily="34" charset="0"/>
              </a:rPr>
              <a:t>∆</a:t>
            </a:r>
            <a:r>
              <a:rPr lang="en-US" sz="1000" baseline="-30000" dirty="0" smtClean="0">
                <a:latin typeface="Arial" pitchFamily="34" charset="0"/>
                <a:ea typeface="Times New Roman" pitchFamily="18" charset="0"/>
                <a:cs typeface="Arial" pitchFamily="34" charset="0"/>
              </a:rPr>
              <a:t>3</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MVM(4)</a:t>
            </a:r>
            <a:endParaRPr lang="en-US" sz="1000" dirty="0">
              <a:latin typeface="Arial" pitchFamily="34" charset="0"/>
              <a:cs typeface="Arial" pitchFamily="34" charset="0"/>
            </a:endParaRPr>
          </a:p>
        </p:txBody>
      </p:sp>
      <p:sp>
        <p:nvSpPr>
          <p:cNvPr id="80" name="Rectangle 98"/>
          <p:cNvSpPr>
            <a:spLocks noChangeArrowheads="1"/>
          </p:cNvSpPr>
          <p:nvPr/>
        </p:nvSpPr>
        <p:spPr bwMode="auto">
          <a:xfrm>
            <a:off x="7358019" y="4730851"/>
            <a:ext cx="1080000" cy="288000"/>
          </a:xfrm>
          <a:prstGeom prst="rect">
            <a:avLst/>
          </a:prstGeom>
          <a:solidFill>
            <a:srgbClr val="FFFF00">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en-US" sz="1000" dirty="0" smtClean="0">
                <a:latin typeface="Arial" pitchFamily="34" charset="0"/>
                <a:ea typeface="Times New Roman" pitchFamily="18" charset="0"/>
                <a:cs typeface="Arial" pitchFamily="34" charset="0"/>
              </a:rPr>
              <a:t>∆</a:t>
            </a:r>
            <a:r>
              <a:rPr lang="en-US" sz="1000" baseline="-30000" dirty="0" smtClean="0">
                <a:latin typeface="Arial" pitchFamily="34" charset="0"/>
                <a:ea typeface="Times New Roman" pitchFamily="18" charset="0"/>
                <a:cs typeface="Arial" pitchFamily="34" charset="0"/>
              </a:rPr>
              <a:t>3</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BEL(4)</a:t>
            </a:r>
            <a:endParaRPr lang="en-US" sz="1000" dirty="0">
              <a:latin typeface="Arial" pitchFamily="34" charset="0"/>
              <a:cs typeface="Arial" pitchFamily="34" charset="0"/>
            </a:endParaRPr>
          </a:p>
        </p:txBody>
      </p:sp>
      <p:sp>
        <p:nvSpPr>
          <p:cNvPr id="81" name="Rectangle 83"/>
          <p:cNvSpPr>
            <a:spLocks noChangeArrowheads="1"/>
          </p:cNvSpPr>
          <p:nvPr/>
        </p:nvSpPr>
        <p:spPr bwMode="auto">
          <a:xfrm>
            <a:off x="5902315" y="2051417"/>
            <a:ext cx="1080000" cy="288000"/>
          </a:xfrm>
          <a:prstGeom prst="rect">
            <a:avLst/>
          </a:prstGeom>
          <a:solidFill>
            <a:srgbClr val="FF6600">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25000" dirty="0" smtClean="0">
                <a:ln>
                  <a:noFill/>
                </a:ln>
                <a:solidFill>
                  <a:schemeClr val="tx1"/>
                </a:solidFill>
                <a:effectLst/>
                <a:latin typeface="Arial" pitchFamily="34" charset="0"/>
                <a:ea typeface="Times New Roman" pitchFamily="18" charset="0"/>
                <a:cs typeface="Arial" pitchFamily="34" charset="0"/>
              </a:rPr>
              <a:t>2</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82" name="Rectangle 83"/>
          <p:cNvSpPr>
            <a:spLocks noChangeArrowheads="1"/>
          </p:cNvSpPr>
          <p:nvPr/>
        </p:nvSpPr>
        <p:spPr bwMode="auto">
          <a:xfrm>
            <a:off x="7358019" y="2623366"/>
            <a:ext cx="1080000" cy="288000"/>
          </a:xfrm>
          <a:prstGeom prst="rect">
            <a:avLst/>
          </a:prstGeom>
          <a:solidFill>
            <a:srgbClr val="FF6600">
              <a:alpha val="3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25000" dirty="0" smtClean="0">
                <a:ln>
                  <a:noFill/>
                </a:ln>
                <a:solidFill>
                  <a:schemeClr val="tx1"/>
                </a:solidFill>
                <a:effectLst/>
                <a:latin typeface="Arial" pitchFamily="34" charset="0"/>
                <a:ea typeface="Times New Roman" pitchFamily="18" charset="0"/>
                <a:cs typeface="Arial" pitchFamily="34" charset="0"/>
              </a:rPr>
              <a:t>2</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83" name="Rectangle 83"/>
          <p:cNvSpPr>
            <a:spLocks noChangeArrowheads="1"/>
          </p:cNvSpPr>
          <p:nvPr/>
        </p:nvSpPr>
        <p:spPr bwMode="auto">
          <a:xfrm>
            <a:off x="7358019" y="2334933"/>
            <a:ext cx="1080000" cy="288000"/>
          </a:xfrm>
          <a:prstGeom prst="rect">
            <a:avLst/>
          </a:prstGeom>
          <a:solidFill>
            <a:srgbClr val="FF6600">
              <a:alpha val="3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25000" dirty="0" smtClean="0">
                <a:ln>
                  <a:noFill/>
                </a:ln>
                <a:solidFill>
                  <a:schemeClr val="tx1"/>
                </a:solidFill>
                <a:effectLst/>
                <a:latin typeface="Arial" pitchFamily="34" charset="0"/>
                <a:ea typeface="Times New Roman" pitchFamily="18" charset="0"/>
                <a:cs typeface="Arial" pitchFamily="34" charset="0"/>
              </a:rPr>
              <a:t>3</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VaR</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99.5%</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84" name="AutoShape 88"/>
          <p:cNvSpPr>
            <a:spLocks/>
          </p:cNvSpPr>
          <p:nvPr/>
        </p:nvSpPr>
        <p:spPr bwMode="auto">
          <a:xfrm>
            <a:off x="3958393" y="2081042"/>
            <a:ext cx="185203" cy="1110929"/>
          </a:xfrm>
          <a:prstGeom prst="leftBrace">
            <a:avLst>
              <a:gd name="adj1" fmla="val 18750"/>
              <a:gd name="adj2" fmla="val 48618"/>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5" name="Text Box 87"/>
          <p:cNvSpPr txBox="1">
            <a:spLocks noChangeArrowheads="1"/>
          </p:cNvSpPr>
          <p:nvPr/>
        </p:nvSpPr>
        <p:spPr bwMode="auto">
          <a:xfrm>
            <a:off x="3667966" y="2616149"/>
            <a:ext cx="540000" cy="238186"/>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2</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TP</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p:txBody>
      </p:sp>
      <p:sp>
        <p:nvSpPr>
          <p:cNvPr id="86" name="Rectangle 115"/>
          <p:cNvSpPr>
            <a:spLocks noChangeArrowheads="1"/>
          </p:cNvSpPr>
          <p:nvPr/>
        </p:nvSpPr>
        <p:spPr bwMode="auto">
          <a:xfrm>
            <a:off x="2384019" y="4427300"/>
            <a:ext cx="1080000" cy="288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MVM(1)</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87" name="Rectangle 109"/>
          <p:cNvSpPr>
            <a:spLocks noChangeArrowheads="1"/>
          </p:cNvSpPr>
          <p:nvPr/>
        </p:nvSpPr>
        <p:spPr bwMode="auto">
          <a:xfrm>
            <a:off x="2384019" y="5583858"/>
            <a:ext cx="1080000" cy="288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BEL(1)</a:t>
            </a:r>
            <a:endParaRPr kumimoji="0" lang="en-US"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88" name="Rectangle 102"/>
          <p:cNvSpPr>
            <a:spLocks noChangeArrowheads="1"/>
          </p:cNvSpPr>
          <p:nvPr/>
        </p:nvSpPr>
        <p:spPr bwMode="auto">
          <a:xfrm>
            <a:off x="2384019" y="6011865"/>
            <a:ext cx="1080000" cy="360000"/>
          </a:xfrm>
          <a:prstGeom prst="rect">
            <a:avLst/>
          </a:prstGeom>
          <a:solidFill>
            <a:srgbClr val="FFFF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Year 1</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9" name="Text Box 101"/>
          <p:cNvSpPr txBox="1">
            <a:spLocks noChangeArrowheads="1"/>
          </p:cNvSpPr>
          <p:nvPr/>
        </p:nvSpPr>
        <p:spPr bwMode="auto">
          <a:xfrm>
            <a:off x="3469587" y="2112727"/>
            <a:ext cx="525045" cy="24939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TP</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0" name="AutoShape 117"/>
          <p:cNvSpPr>
            <a:spLocks/>
          </p:cNvSpPr>
          <p:nvPr/>
        </p:nvSpPr>
        <p:spPr bwMode="auto">
          <a:xfrm>
            <a:off x="5216829" y="4437237"/>
            <a:ext cx="154624" cy="1435745"/>
          </a:xfrm>
          <a:prstGeom prst="rightBrace">
            <a:avLst>
              <a:gd name="adj1" fmla="val 375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1" name="AutoShape 86"/>
          <p:cNvSpPr>
            <a:spLocks/>
          </p:cNvSpPr>
          <p:nvPr/>
        </p:nvSpPr>
        <p:spPr bwMode="auto">
          <a:xfrm>
            <a:off x="6999879" y="2626871"/>
            <a:ext cx="81777" cy="865236"/>
          </a:xfrm>
          <a:prstGeom prst="rightBrace">
            <a:avLst>
              <a:gd name="adj1" fmla="val 3125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2" name="Text Box 87"/>
          <p:cNvSpPr txBox="1">
            <a:spLocks noChangeArrowheads="1"/>
          </p:cNvSpPr>
          <p:nvPr/>
        </p:nvSpPr>
        <p:spPr bwMode="auto">
          <a:xfrm>
            <a:off x="7018137" y="2945155"/>
            <a:ext cx="411890" cy="213968"/>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RC</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3" name="Text Box 87"/>
          <p:cNvSpPr txBox="1">
            <a:spLocks noChangeArrowheads="1"/>
          </p:cNvSpPr>
          <p:nvPr/>
        </p:nvSpPr>
        <p:spPr bwMode="auto">
          <a:xfrm>
            <a:off x="5231687" y="4937038"/>
            <a:ext cx="698662" cy="228600"/>
          </a:xfrm>
          <a:prstGeom prst="rect">
            <a:avLst/>
          </a:prstGeom>
          <a:noFill/>
          <a:ln>
            <a:noFill/>
          </a:ln>
        </p:spPr>
        <p:txBody>
          <a:bodyPr vert="horz" wrap="square" lIns="91440" tIns="45720" rIns="91440" bIns="45720" numCol="1" anchor="t" anchorCtr="0" compatLnSpc="1">
            <a:prstTxWarp prst="textNoShape">
              <a:avLst/>
            </a:prstTxWarp>
          </a:bodyPr>
          <a:lstStyle/>
          <a:p>
            <a:pPr lvl="0" eaLnBrk="0" fontAlgn="base" hangingPunct="0">
              <a:spcBef>
                <a:spcPct val="0"/>
              </a:spcBef>
              <a:spcAft>
                <a:spcPct val="0"/>
              </a:spcAft>
            </a:pPr>
            <a:r>
              <a:rPr lang="en-US" sz="1000" dirty="0" smtClean="0">
                <a:latin typeface="Arial" pitchFamily="34" charset="0"/>
                <a:ea typeface="Times New Roman" pitchFamily="18" charset="0"/>
                <a:cs typeface="Arial" pitchFamily="34" charset="0"/>
              </a:rPr>
              <a:t>TP(2|ξ</a:t>
            </a:r>
            <a:r>
              <a:rPr lang="en-US" sz="1000" baseline="-25000" dirty="0" smtClean="0">
                <a:latin typeface="Arial" pitchFamily="34" charset="0"/>
                <a:ea typeface="Times New Roman" pitchFamily="18" charset="0"/>
                <a:cs typeface="Arial" pitchFamily="34" charset="0"/>
              </a:rPr>
              <a:t>1</a:t>
            </a:r>
            <a:r>
              <a:rPr lang="en-US" sz="1000" dirty="0" smtClean="0">
                <a:latin typeface="Arial" pitchFamily="34" charset="0"/>
                <a:ea typeface="Times New Roman" pitchFamily="18" charset="0"/>
                <a:cs typeface="Arial" pitchFamily="34" charset="0"/>
              </a:rPr>
              <a:t>)</a:t>
            </a:r>
            <a:endParaRPr kumimoji="0" lang="en-US" sz="1000" i="0" u="none" strike="noStrike" cap="none" normalizeH="0" dirty="0" smtClean="0">
              <a:ln>
                <a:noFill/>
              </a:ln>
              <a:solidFill>
                <a:schemeClr val="tx1"/>
              </a:solidFill>
              <a:effectLst/>
              <a:latin typeface="Arial" pitchFamily="34" charset="0"/>
              <a:cs typeface="Arial" pitchFamily="34" charset="0"/>
            </a:endParaRPr>
          </a:p>
        </p:txBody>
      </p:sp>
      <p:sp>
        <p:nvSpPr>
          <p:cNvPr id="94" name="Text Box 87"/>
          <p:cNvSpPr txBox="1">
            <a:spLocks noChangeArrowheads="1"/>
          </p:cNvSpPr>
          <p:nvPr/>
        </p:nvSpPr>
        <p:spPr bwMode="auto">
          <a:xfrm>
            <a:off x="6380456" y="4753781"/>
            <a:ext cx="795447" cy="203570"/>
          </a:xfrm>
          <a:prstGeom prst="rect">
            <a:avLst/>
          </a:prstGeom>
          <a:noFill/>
          <a:ln>
            <a:noFill/>
          </a:ln>
        </p:spPr>
        <p:txBody>
          <a:bodyPr vert="horz" wrap="square" lIns="91440" tIns="45720" rIns="91440" bIns="45720" numCol="1" anchor="t" anchorCtr="0" compatLnSpc="1">
            <a:prstTxWarp prst="textNoShape">
              <a:avLst/>
            </a:prstTxWarp>
          </a:bodyPr>
          <a:lstStyle/>
          <a:p>
            <a:pPr lvl="0" eaLnBrk="0" fontAlgn="base" hangingPunct="0">
              <a:spcBef>
                <a:spcPct val="0"/>
              </a:spcBef>
              <a:spcAft>
                <a:spcPct val="0"/>
              </a:spcAft>
            </a:pPr>
            <a:r>
              <a:rPr lang="en-US" sz="1000" dirty="0" smtClean="0">
                <a:latin typeface="Arial" pitchFamily="34" charset="0"/>
                <a:ea typeface="Times New Roman" pitchFamily="18" charset="0"/>
                <a:cs typeface="Arial" pitchFamily="34" charset="0"/>
              </a:rPr>
              <a:t>TP(3|ξ</a:t>
            </a:r>
            <a:r>
              <a:rPr lang="en-US" sz="1000" baseline="-25000" dirty="0" smtClean="0">
                <a:latin typeface="Arial" pitchFamily="34" charset="0"/>
                <a:ea typeface="Times New Roman" pitchFamily="18" charset="0"/>
                <a:cs typeface="Arial" pitchFamily="34" charset="0"/>
              </a:rPr>
              <a:t>1</a:t>
            </a:r>
            <a:r>
              <a:rPr lang="en-US" sz="1000" dirty="0" smtClean="0">
                <a:latin typeface="Arial" pitchFamily="34" charset="0"/>
                <a:ea typeface="Times New Roman" pitchFamily="18" charset="0"/>
                <a:cs typeface="Arial" pitchFamily="34" charset="0"/>
              </a:rPr>
              <a:t>.ξ</a:t>
            </a:r>
            <a:r>
              <a:rPr lang="en-US" sz="1000" baseline="-25000" dirty="0" smtClean="0">
                <a:latin typeface="Arial" pitchFamily="34" charset="0"/>
                <a:ea typeface="Times New Roman" pitchFamily="18" charset="0"/>
                <a:cs typeface="Arial" pitchFamily="34" charset="0"/>
              </a:rPr>
              <a:t>2</a:t>
            </a:r>
            <a:r>
              <a:rPr lang="en-US" sz="1000" dirty="0" smtClean="0">
                <a:latin typeface="Arial" pitchFamily="34" charset="0"/>
                <a:ea typeface="Times New Roman" pitchFamily="18" charset="0"/>
                <a:cs typeface="Arial" pitchFamily="34" charset="0"/>
              </a:rPr>
              <a:t>)</a:t>
            </a:r>
            <a:endParaRPr kumimoji="0" lang="en-US" sz="1000" i="0" u="none" strike="noStrike" cap="none" normalizeH="0" dirty="0" smtClean="0">
              <a:ln>
                <a:noFill/>
              </a:ln>
              <a:solidFill>
                <a:schemeClr val="tx1"/>
              </a:solidFill>
              <a:effectLst/>
              <a:latin typeface="Arial" pitchFamily="34" charset="0"/>
              <a:cs typeface="Arial" pitchFamily="34" charset="0"/>
            </a:endParaRPr>
          </a:p>
        </p:txBody>
      </p:sp>
      <p:sp>
        <p:nvSpPr>
          <p:cNvPr id="95" name="AutoShape 117"/>
          <p:cNvSpPr>
            <a:spLocks/>
          </p:cNvSpPr>
          <p:nvPr/>
        </p:nvSpPr>
        <p:spPr bwMode="auto">
          <a:xfrm>
            <a:off x="6998108" y="3856000"/>
            <a:ext cx="154624" cy="2007458"/>
          </a:xfrm>
          <a:prstGeom prst="rightBrace">
            <a:avLst>
              <a:gd name="adj1" fmla="val 375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6" name="AutoShape 117"/>
          <p:cNvSpPr>
            <a:spLocks/>
          </p:cNvSpPr>
          <p:nvPr/>
        </p:nvSpPr>
        <p:spPr bwMode="auto">
          <a:xfrm>
            <a:off x="8438019" y="3579782"/>
            <a:ext cx="154624" cy="2283676"/>
          </a:xfrm>
          <a:prstGeom prst="rightBrace">
            <a:avLst>
              <a:gd name="adj1" fmla="val 375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7" name="Text Box 87"/>
          <p:cNvSpPr txBox="1">
            <a:spLocks noChangeArrowheads="1"/>
          </p:cNvSpPr>
          <p:nvPr/>
        </p:nvSpPr>
        <p:spPr bwMode="auto">
          <a:xfrm>
            <a:off x="8545018" y="4609765"/>
            <a:ext cx="936729" cy="203570"/>
          </a:xfrm>
          <a:prstGeom prst="rect">
            <a:avLst/>
          </a:prstGeom>
          <a:noFill/>
          <a:ln>
            <a:noFill/>
          </a:ln>
        </p:spPr>
        <p:txBody>
          <a:bodyPr vert="horz" wrap="square" lIns="91440" tIns="45720" rIns="91440" bIns="45720" numCol="1" anchor="t" anchorCtr="0" compatLnSpc="1">
            <a:prstTxWarp prst="textNoShape">
              <a:avLst/>
            </a:prstTxWarp>
          </a:bodyPr>
          <a:lstStyle/>
          <a:p>
            <a:pPr lvl="0" eaLnBrk="0" fontAlgn="base" hangingPunct="0">
              <a:spcBef>
                <a:spcPct val="0"/>
              </a:spcBef>
              <a:spcAft>
                <a:spcPct val="0"/>
              </a:spcAft>
            </a:pPr>
            <a:r>
              <a:rPr lang="en-US" sz="1000" dirty="0" smtClean="0">
                <a:latin typeface="Arial" pitchFamily="34" charset="0"/>
                <a:ea typeface="Times New Roman" pitchFamily="18" charset="0"/>
                <a:cs typeface="Arial" pitchFamily="34" charset="0"/>
              </a:rPr>
              <a:t>TP(3|ξ</a:t>
            </a:r>
            <a:r>
              <a:rPr lang="en-US" sz="1000" baseline="-25000" dirty="0" smtClean="0">
                <a:latin typeface="Arial" pitchFamily="34" charset="0"/>
                <a:ea typeface="Times New Roman" pitchFamily="18" charset="0"/>
                <a:cs typeface="Arial" pitchFamily="34" charset="0"/>
              </a:rPr>
              <a:t>1</a:t>
            </a:r>
            <a:r>
              <a:rPr lang="en-US" sz="1000" dirty="0" smtClean="0">
                <a:latin typeface="Arial" pitchFamily="34" charset="0"/>
                <a:ea typeface="Times New Roman" pitchFamily="18" charset="0"/>
                <a:cs typeface="Arial" pitchFamily="34" charset="0"/>
              </a:rPr>
              <a:t>.ξ</a:t>
            </a:r>
            <a:r>
              <a:rPr lang="en-US" sz="1000" baseline="-25000" dirty="0" smtClean="0">
                <a:latin typeface="Arial" pitchFamily="34" charset="0"/>
                <a:ea typeface="Times New Roman" pitchFamily="18" charset="0"/>
                <a:cs typeface="Arial" pitchFamily="34" charset="0"/>
              </a:rPr>
              <a:t>2</a:t>
            </a:r>
            <a:r>
              <a:rPr lang="en-US" sz="1000" dirty="0" smtClean="0">
                <a:latin typeface="Arial" pitchFamily="34" charset="0"/>
                <a:ea typeface="Times New Roman" pitchFamily="18" charset="0"/>
                <a:cs typeface="Arial" pitchFamily="34" charset="0"/>
              </a:rPr>
              <a:t>.ξ</a:t>
            </a:r>
            <a:r>
              <a:rPr lang="en-US" sz="1000" baseline="-25000" dirty="0" smtClean="0">
                <a:latin typeface="Arial" pitchFamily="34" charset="0"/>
                <a:ea typeface="Times New Roman" pitchFamily="18" charset="0"/>
                <a:cs typeface="Arial" pitchFamily="34" charset="0"/>
              </a:rPr>
              <a:t>3</a:t>
            </a:r>
            <a:r>
              <a:rPr lang="en-US" sz="1000" dirty="0" smtClean="0">
                <a:latin typeface="Arial" pitchFamily="34" charset="0"/>
                <a:ea typeface="Times New Roman" pitchFamily="18" charset="0"/>
                <a:cs typeface="Arial" pitchFamily="34" charset="0"/>
              </a:rPr>
              <a:t>)</a:t>
            </a:r>
            <a:endParaRPr kumimoji="0" lang="en-US" sz="1000" i="0" u="none" strike="noStrike" cap="none" normalizeH="0" dirty="0" smtClean="0">
              <a:ln>
                <a:noFill/>
              </a:ln>
              <a:solidFill>
                <a:schemeClr val="tx1"/>
              </a:solidFill>
              <a:effectLst/>
              <a:latin typeface="Arial" pitchFamily="34" charset="0"/>
              <a:cs typeface="Arial" pitchFamily="34" charset="0"/>
            </a:endParaRPr>
          </a:p>
        </p:txBody>
      </p:sp>
      <p:sp>
        <p:nvSpPr>
          <p:cNvPr id="98" name="AutoShape 86"/>
          <p:cNvSpPr>
            <a:spLocks/>
          </p:cNvSpPr>
          <p:nvPr/>
        </p:nvSpPr>
        <p:spPr bwMode="auto">
          <a:xfrm>
            <a:off x="8433554" y="3209383"/>
            <a:ext cx="111464" cy="290712"/>
          </a:xfrm>
          <a:prstGeom prst="rightBrace">
            <a:avLst>
              <a:gd name="adj1" fmla="val 3125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9" name="Text Box 87"/>
          <p:cNvSpPr txBox="1">
            <a:spLocks noChangeArrowheads="1"/>
          </p:cNvSpPr>
          <p:nvPr/>
        </p:nvSpPr>
        <p:spPr bwMode="auto">
          <a:xfrm>
            <a:off x="8530305" y="3239586"/>
            <a:ext cx="411890" cy="213968"/>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RC</a:t>
            </a:r>
            <a:endParaRPr kumimoji="0" 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767069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Introduction and Summary</a:t>
            </a:r>
          </a:p>
        </p:txBody>
      </p:sp>
      <p:sp>
        <p:nvSpPr>
          <p:cNvPr id="9219" name="Content Placeholder 2"/>
          <p:cNvSpPr>
            <a:spLocks noGrp="1"/>
          </p:cNvSpPr>
          <p:nvPr>
            <p:ph idx="1"/>
          </p:nvPr>
        </p:nvSpPr>
        <p:spPr>
          <a:xfrm>
            <a:off x="560388" y="1700213"/>
            <a:ext cx="9001125" cy="4784725"/>
          </a:xfrm>
        </p:spPr>
        <p:txBody>
          <a:bodyPr/>
          <a:lstStyle/>
          <a:p>
            <a:r>
              <a:rPr lang="en-US" sz="2200" smtClean="0"/>
              <a:t>Two LOBs written by the same company rarely have the same trend structure (including in the calendar year direction) and often process (volatility) correlation is either zero or very low. Reserve distribution correlation is often zero and if significant quite low.</a:t>
            </a:r>
          </a:p>
          <a:p>
            <a:r>
              <a:rPr lang="en-US" sz="2200" smtClean="0"/>
              <a:t>No two companies are the same in respect of trend structure, and process (volatility) correlation is often zero (for the ‘same’ LOB).</a:t>
            </a:r>
          </a:p>
          <a:p>
            <a:r>
              <a:rPr lang="en-US" sz="2200" smtClean="0"/>
              <a:t>No company is the same as the industry, unless it is a very large proportion of the industry.</a:t>
            </a:r>
          </a:p>
          <a:p>
            <a:endParaRPr lang="en-US" sz="2200" smtClean="0"/>
          </a:p>
          <a:p>
            <a:r>
              <a:rPr lang="en-US" sz="2200" b="1" smtClean="0"/>
              <a:t>All the above are demonstrated with real life data</a:t>
            </a:r>
            <a:r>
              <a:rPr lang="en-US" sz="2200" smtClean="0"/>
              <a:t>.</a:t>
            </a:r>
          </a:p>
        </p:txBody>
      </p:sp>
      <p:sp>
        <p:nvSpPr>
          <p:cNvPr id="4" name="Slide Number Placeholder 3"/>
          <p:cNvSpPr>
            <a:spLocks noGrp="1"/>
          </p:cNvSpPr>
          <p:nvPr>
            <p:ph type="sldNum" sz="quarter" idx="10"/>
          </p:nvPr>
        </p:nvSpPr>
        <p:spPr/>
        <p:txBody>
          <a:bodyPr/>
          <a:lstStyle/>
          <a:p>
            <a:pPr>
              <a:defRPr/>
            </a:pPr>
            <a:fld id="{8EDAE6E8-0DE5-45BF-99A4-E26D9B22BAAF}" type="slidenum">
              <a:rPr lang="en-US"/>
              <a:pPr>
                <a:defRPr/>
              </a:pPr>
              <a:t>43</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single composite model for all long tail LOBs</a:t>
            </a:r>
            <a:endParaRPr lang="en-US" dirty="0"/>
          </a:p>
        </p:txBody>
      </p:sp>
      <p:sp>
        <p:nvSpPr>
          <p:cNvPr id="3" name="Content Placeholder 2"/>
          <p:cNvSpPr>
            <a:spLocks noGrp="1"/>
          </p:cNvSpPr>
          <p:nvPr>
            <p:ph idx="1"/>
          </p:nvPr>
        </p:nvSpPr>
        <p:spPr>
          <a:xfrm>
            <a:off x="550863" y="1412776"/>
            <a:ext cx="9001125" cy="5040560"/>
          </a:xfrm>
        </p:spPr>
        <p:txBody>
          <a:bodyPr/>
          <a:lstStyle/>
          <a:p>
            <a:r>
              <a:rPr lang="en-US" dirty="0" smtClean="0"/>
              <a:t>For each LOB the corresponding model measures the volatility in the LOB with easily interpretable parameters.</a:t>
            </a:r>
          </a:p>
          <a:p>
            <a:r>
              <a:rPr lang="en-US" dirty="0" smtClean="0"/>
              <a:t>The model has descriptors that describe the risk characteristics of the data.</a:t>
            </a:r>
          </a:p>
          <a:p>
            <a:r>
              <a:rPr lang="en-US" dirty="0" smtClean="0"/>
              <a:t>Simulated triangles (including Bootstrap triangles) are indistinguishable from the real data in respect of statistical features. </a:t>
            </a:r>
          </a:p>
          <a:p>
            <a:r>
              <a:rPr lang="en-US" dirty="0" smtClean="0"/>
              <a:t>Forecast  assumptions going forward are explicit and auditable.</a:t>
            </a:r>
          </a:p>
          <a:p>
            <a:r>
              <a:rPr lang="en-US" dirty="0" smtClean="0"/>
              <a:t>A single composite model also measures the correlations between the LOBs.</a:t>
            </a:r>
          </a:p>
          <a:p>
            <a:r>
              <a:rPr lang="en-US" dirty="0" smtClean="0"/>
              <a:t>There are three types of correlations between LOBs leading to reserve distribution correlation.</a:t>
            </a:r>
            <a:endParaRPr lang="en-US" dirty="0"/>
          </a:p>
        </p:txBody>
      </p:sp>
      <p:sp>
        <p:nvSpPr>
          <p:cNvPr id="4" name="Slide Number Placeholder 3"/>
          <p:cNvSpPr>
            <a:spLocks noGrp="1"/>
          </p:cNvSpPr>
          <p:nvPr>
            <p:ph type="sldNum" sz="quarter" idx="10"/>
          </p:nvPr>
        </p:nvSpPr>
        <p:spPr/>
        <p:txBody>
          <a:bodyPr/>
          <a:lstStyle/>
          <a:p>
            <a:pPr>
              <a:defRPr/>
            </a:pPr>
            <a:fld id="{688D5870-AB9D-4580-9485-0A5DFC13F37D}" type="slidenum">
              <a:rPr lang="en-US" smtClean="0"/>
              <a:pPr>
                <a:defRPr/>
              </a:pPr>
              <a:t>44</a:t>
            </a:fld>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0" y="488950"/>
            <a:ext cx="9906000" cy="752475"/>
          </a:xfrm>
        </p:spPr>
        <p:txBody>
          <a:bodyPr/>
          <a:lstStyle/>
          <a:p>
            <a:pPr eaLnBrk="1" hangingPunct="1"/>
            <a:r>
              <a:rPr lang="en-GB" sz="2000" smtClean="0"/>
              <a:t>SII metrics for the aggregate of six LOBs compared with SII metrics for the most volatile LOB- risk diversification of SCR and TP</a:t>
            </a:r>
            <a:endParaRPr lang="en-US" sz="2000"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051D7B75-14BD-4C3A-83A5-F8A4B2C820D0}" type="slidenum">
              <a:rPr lang="en-US"/>
              <a:pPr fontAlgn="base">
                <a:spcBef>
                  <a:spcPct val="0"/>
                </a:spcBef>
                <a:spcAft>
                  <a:spcPct val="0"/>
                </a:spcAft>
                <a:defRPr/>
              </a:pPr>
              <a:t>45</a:t>
            </a:fld>
            <a:endParaRPr lang="en-US"/>
          </a:p>
        </p:txBody>
      </p:sp>
      <p:sp>
        <p:nvSpPr>
          <p:cNvPr id="34821" name="Content Placeholder 8"/>
          <p:cNvSpPr>
            <a:spLocks noGrp="1"/>
          </p:cNvSpPr>
          <p:nvPr>
            <p:ph idx="1"/>
          </p:nvPr>
        </p:nvSpPr>
        <p:spPr/>
        <p:txBody>
          <a:bodyPr/>
          <a:lstStyle/>
          <a:p>
            <a:pPr>
              <a:buFont typeface="Arial" charset="0"/>
              <a:buNone/>
            </a:pPr>
            <a:r>
              <a:rPr lang="en-AU" b="1" smtClean="0">
                <a:solidFill>
                  <a:srgbClr val="94A61F"/>
                </a:solidFill>
              </a:rPr>
              <a:t>Trends and volatility are unique to each LOB</a:t>
            </a:r>
          </a:p>
          <a:p>
            <a:r>
              <a:rPr lang="en-AU" smtClean="0"/>
              <a:t>LOB4 is the most volatile of the LOBs</a:t>
            </a:r>
          </a:p>
          <a:p>
            <a:pPr>
              <a:buFont typeface="Arial" charset="0"/>
              <a:buNone/>
            </a:pPr>
            <a:endParaRPr lang="en-AU" smtClean="0">
              <a:solidFill>
                <a:srgbClr val="94A61F"/>
              </a:solidFill>
            </a:endParaRPr>
          </a:p>
        </p:txBody>
      </p:sp>
      <p:grpSp>
        <p:nvGrpSpPr>
          <p:cNvPr id="34822" name="Group 15"/>
          <p:cNvGrpSpPr>
            <a:grpSpLocks/>
          </p:cNvGrpSpPr>
          <p:nvPr/>
        </p:nvGrpSpPr>
        <p:grpSpPr bwMode="auto">
          <a:xfrm>
            <a:off x="488950" y="2708275"/>
            <a:ext cx="9072563" cy="3587750"/>
            <a:chOff x="488504" y="1628800"/>
            <a:chExt cx="9073008" cy="3586867"/>
          </a:xfrm>
        </p:grpSpPr>
        <p:pic>
          <p:nvPicPr>
            <p:cNvPr id="34823" name="Picture 6"/>
            <p:cNvPicPr>
              <a:picLocks noChangeAspect="1" noChangeArrowheads="1"/>
            </p:cNvPicPr>
            <p:nvPr/>
          </p:nvPicPr>
          <p:blipFill>
            <a:blip r:embed="rId2" cstate="print"/>
            <a:srcRect/>
            <a:stretch>
              <a:fillRect/>
            </a:stretch>
          </p:blipFill>
          <p:spPr bwMode="auto">
            <a:xfrm>
              <a:off x="507554" y="1628800"/>
              <a:ext cx="3020000" cy="1786667"/>
            </a:xfrm>
            <a:prstGeom prst="rect">
              <a:avLst/>
            </a:prstGeom>
            <a:noFill/>
            <a:ln w="9525">
              <a:noFill/>
              <a:miter lim="800000"/>
              <a:headEnd/>
              <a:tailEnd/>
            </a:ln>
          </p:spPr>
        </p:pic>
        <p:pic>
          <p:nvPicPr>
            <p:cNvPr id="34824" name="Picture 7"/>
            <p:cNvPicPr>
              <a:picLocks noChangeAspect="1" noChangeArrowheads="1"/>
            </p:cNvPicPr>
            <p:nvPr/>
          </p:nvPicPr>
          <p:blipFill>
            <a:blip r:embed="rId3" cstate="print"/>
            <a:srcRect/>
            <a:stretch>
              <a:fillRect/>
            </a:stretch>
          </p:blipFill>
          <p:spPr bwMode="auto">
            <a:xfrm>
              <a:off x="3512840" y="1628800"/>
              <a:ext cx="3020000" cy="1786667"/>
            </a:xfrm>
            <a:prstGeom prst="rect">
              <a:avLst/>
            </a:prstGeom>
            <a:noFill/>
            <a:ln w="9525">
              <a:noFill/>
              <a:miter lim="800000"/>
              <a:headEnd/>
              <a:tailEnd/>
            </a:ln>
          </p:spPr>
        </p:pic>
        <p:pic>
          <p:nvPicPr>
            <p:cNvPr id="34825" name="Picture 8"/>
            <p:cNvPicPr>
              <a:picLocks noChangeAspect="1" noChangeArrowheads="1"/>
            </p:cNvPicPr>
            <p:nvPr/>
          </p:nvPicPr>
          <p:blipFill>
            <a:blip r:embed="rId4" cstate="print"/>
            <a:srcRect/>
            <a:stretch>
              <a:fillRect/>
            </a:stretch>
          </p:blipFill>
          <p:spPr bwMode="auto">
            <a:xfrm>
              <a:off x="6537176" y="1628800"/>
              <a:ext cx="3020000" cy="1786667"/>
            </a:xfrm>
            <a:prstGeom prst="rect">
              <a:avLst/>
            </a:prstGeom>
            <a:noFill/>
            <a:ln w="9525">
              <a:noFill/>
              <a:miter lim="800000"/>
              <a:headEnd/>
              <a:tailEnd/>
            </a:ln>
          </p:spPr>
        </p:pic>
        <p:pic>
          <p:nvPicPr>
            <p:cNvPr id="34826" name="Picture 10"/>
            <p:cNvPicPr>
              <a:picLocks noChangeAspect="1" noChangeArrowheads="1"/>
            </p:cNvPicPr>
            <p:nvPr/>
          </p:nvPicPr>
          <p:blipFill>
            <a:blip r:embed="rId5" cstate="print"/>
            <a:srcRect/>
            <a:stretch>
              <a:fillRect/>
            </a:stretch>
          </p:blipFill>
          <p:spPr bwMode="auto">
            <a:xfrm>
              <a:off x="3512840" y="3429000"/>
              <a:ext cx="3020000" cy="1786667"/>
            </a:xfrm>
            <a:prstGeom prst="rect">
              <a:avLst/>
            </a:prstGeom>
            <a:noFill/>
            <a:ln w="9525">
              <a:noFill/>
              <a:miter lim="800000"/>
              <a:headEnd/>
              <a:tailEnd/>
            </a:ln>
          </p:spPr>
        </p:pic>
        <p:pic>
          <p:nvPicPr>
            <p:cNvPr id="34827" name="Picture 11"/>
            <p:cNvPicPr>
              <a:picLocks noChangeAspect="1" noChangeArrowheads="1"/>
            </p:cNvPicPr>
            <p:nvPr/>
          </p:nvPicPr>
          <p:blipFill>
            <a:blip r:embed="rId6" cstate="print"/>
            <a:srcRect/>
            <a:stretch>
              <a:fillRect/>
            </a:stretch>
          </p:blipFill>
          <p:spPr bwMode="auto">
            <a:xfrm>
              <a:off x="488504" y="3429000"/>
              <a:ext cx="3020000" cy="1786667"/>
            </a:xfrm>
            <a:prstGeom prst="rect">
              <a:avLst/>
            </a:prstGeom>
            <a:noFill/>
            <a:ln w="9525">
              <a:noFill/>
              <a:miter lim="800000"/>
              <a:headEnd/>
              <a:tailEnd/>
            </a:ln>
          </p:spPr>
        </p:pic>
        <p:pic>
          <p:nvPicPr>
            <p:cNvPr id="34828" name="Picture 12"/>
            <p:cNvPicPr>
              <a:picLocks noChangeAspect="1" noChangeArrowheads="1"/>
            </p:cNvPicPr>
            <p:nvPr/>
          </p:nvPicPr>
          <p:blipFill>
            <a:blip r:embed="rId7" cstate="print"/>
            <a:srcRect/>
            <a:stretch>
              <a:fillRect/>
            </a:stretch>
          </p:blipFill>
          <p:spPr bwMode="auto">
            <a:xfrm>
              <a:off x="6541512" y="3429000"/>
              <a:ext cx="3020000" cy="1786667"/>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GB" sz="2000" smtClean="0"/>
              <a:t>SII metrics for the aggregate of six LOBs compared with SII metrics for the most volatile LOB- risk diversification of SCR and TP</a:t>
            </a:r>
            <a:endParaRPr lang="en-AU" sz="2000" smtClean="0"/>
          </a:p>
        </p:txBody>
      </p:sp>
      <p:sp>
        <p:nvSpPr>
          <p:cNvPr id="35843" name="Content Placeholder 2"/>
          <p:cNvSpPr>
            <a:spLocks noGrp="1"/>
          </p:cNvSpPr>
          <p:nvPr>
            <p:ph idx="1"/>
          </p:nvPr>
        </p:nvSpPr>
        <p:spPr/>
        <p:txBody>
          <a:bodyPr/>
          <a:lstStyle/>
          <a:p>
            <a:r>
              <a:rPr lang="en-AU" smtClean="0"/>
              <a:t>Model for LOB 4</a:t>
            </a:r>
          </a:p>
        </p:txBody>
      </p:sp>
      <p:sp>
        <p:nvSpPr>
          <p:cNvPr id="4" name="Slide Number Placeholder 3"/>
          <p:cNvSpPr>
            <a:spLocks noGrp="1"/>
          </p:cNvSpPr>
          <p:nvPr>
            <p:ph type="sldNum" sz="quarter" idx="10"/>
          </p:nvPr>
        </p:nvSpPr>
        <p:spPr/>
        <p:txBody>
          <a:bodyPr/>
          <a:lstStyle/>
          <a:p>
            <a:pPr>
              <a:defRPr/>
            </a:pPr>
            <a:fld id="{D5A1F3F9-F4DC-44FB-A2A0-2E0EB0950446}" type="slidenum">
              <a:rPr lang="en-US"/>
              <a:pPr>
                <a:defRPr/>
              </a:pPr>
              <a:t>46</a:t>
            </a:fld>
            <a:endParaRPr lang="en-US"/>
          </a:p>
        </p:txBody>
      </p:sp>
      <p:pic>
        <p:nvPicPr>
          <p:cNvPr id="35846" name="Picture 4"/>
          <p:cNvPicPr>
            <a:picLocks noChangeAspect="1" noChangeArrowheads="1"/>
          </p:cNvPicPr>
          <p:nvPr/>
        </p:nvPicPr>
        <p:blipFill>
          <a:blip r:embed="rId2" cstate="print"/>
          <a:srcRect/>
          <a:stretch>
            <a:fillRect/>
          </a:stretch>
        </p:blipFill>
        <p:spPr bwMode="auto">
          <a:xfrm>
            <a:off x="2825750" y="2205038"/>
            <a:ext cx="6735763" cy="3894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GB" sz="2000" smtClean="0"/>
              <a:t>SII metrics for the aggregate of six LOBs compared with SII metrics for the most volatile LOB- risk diversification of SCR and TP</a:t>
            </a:r>
            <a:endParaRPr lang="en-AU" sz="2000" smtClean="0"/>
          </a:p>
        </p:txBody>
      </p:sp>
      <p:sp>
        <p:nvSpPr>
          <p:cNvPr id="36867" name="Content Placeholder 2"/>
          <p:cNvSpPr>
            <a:spLocks noGrp="1"/>
          </p:cNvSpPr>
          <p:nvPr>
            <p:ph idx="1"/>
          </p:nvPr>
        </p:nvSpPr>
        <p:spPr>
          <a:xfrm>
            <a:off x="550863" y="1484313"/>
            <a:ext cx="9001125" cy="4641850"/>
          </a:xfrm>
        </p:spPr>
        <p:txBody>
          <a:bodyPr/>
          <a:lstStyle/>
          <a:p>
            <a:r>
              <a:rPr lang="en-AU" smtClean="0"/>
              <a:t>Diagnostics for LOB4 illustrating normality satisfied. But process</a:t>
            </a:r>
          </a:p>
          <a:p>
            <a:pPr>
              <a:buFont typeface="Arial" charset="0"/>
              <a:buNone/>
            </a:pPr>
            <a:r>
              <a:rPr lang="en-AU" smtClean="0"/>
              <a:t>     variance (volatility) is high</a:t>
            </a:r>
          </a:p>
        </p:txBody>
      </p:sp>
      <p:sp>
        <p:nvSpPr>
          <p:cNvPr id="4" name="Slide Number Placeholder 3"/>
          <p:cNvSpPr>
            <a:spLocks noGrp="1"/>
          </p:cNvSpPr>
          <p:nvPr>
            <p:ph type="sldNum" sz="quarter" idx="10"/>
          </p:nvPr>
        </p:nvSpPr>
        <p:spPr/>
        <p:txBody>
          <a:bodyPr/>
          <a:lstStyle/>
          <a:p>
            <a:pPr>
              <a:defRPr/>
            </a:pPr>
            <a:fld id="{650201BC-FFAF-4410-B169-2ECF002D5964}" type="slidenum">
              <a:rPr lang="en-US"/>
              <a:pPr>
                <a:defRPr/>
              </a:pPr>
              <a:t>47</a:t>
            </a:fld>
            <a:endParaRPr lang="en-US"/>
          </a:p>
        </p:txBody>
      </p:sp>
      <p:pic>
        <p:nvPicPr>
          <p:cNvPr id="36870" name="Picture 2"/>
          <p:cNvPicPr>
            <a:picLocks noChangeAspect="1" noChangeArrowheads="1"/>
          </p:cNvPicPr>
          <p:nvPr/>
        </p:nvPicPr>
        <p:blipFill>
          <a:blip r:embed="rId2" cstate="print"/>
          <a:srcRect/>
          <a:stretch>
            <a:fillRect/>
          </a:stretch>
        </p:blipFill>
        <p:spPr bwMode="auto">
          <a:xfrm>
            <a:off x="560388" y="2636838"/>
            <a:ext cx="6743700" cy="3902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560388" y="549275"/>
            <a:ext cx="9001125" cy="752475"/>
          </a:xfrm>
        </p:spPr>
        <p:txBody>
          <a:bodyPr/>
          <a:lstStyle/>
          <a:p>
            <a:r>
              <a:rPr lang="en-GB" sz="2000" smtClean="0"/>
              <a:t>SII metrics for the aggregate of six LOBs compared with SII metrics for the most volatile LOB- risk diversification of SCR and TP</a:t>
            </a:r>
            <a:endParaRPr lang="en-AU" sz="2000" smtClean="0"/>
          </a:p>
        </p:txBody>
      </p:sp>
      <p:sp>
        <p:nvSpPr>
          <p:cNvPr id="37891" name="Content Placeholder 2"/>
          <p:cNvSpPr>
            <a:spLocks noGrp="1"/>
          </p:cNvSpPr>
          <p:nvPr>
            <p:ph idx="1"/>
          </p:nvPr>
        </p:nvSpPr>
        <p:spPr>
          <a:xfrm>
            <a:off x="550863" y="1412875"/>
            <a:ext cx="9001125" cy="5040313"/>
          </a:xfrm>
        </p:spPr>
        <p:txBody>
          <a:bodyPr/>
          <a:lstStyle/>
          <a:p>
            <a:r>
              <a:rPr lang="en-AU" smtClean="0"/>
              <a:t>Forecast table for LOB4- </a:t>
            </a:r>
            <a:r>
              <a:rPr lang="en-AU" sz="1600" b="1" smtClean="0"/>
              <a:t>Note there is no analytical closed form for the sum of lognormals</a:t>
            </a:r>
          </a:p>
          <a:p>
            <a:r>
              <a:rPr lang="en-AU" smtClean="0"/>
              <a:t>Black: </a:t>
            </a:r>
          </a:p>
          <a:p>
            <a:pPr lvl="1"/>
            <a:r>
              <a:rPr lang="en-AU" smtClean="0"/>
              <a:t>Fitted mean</a:t>
            </a:r>
          </a:p>
          <a:p>
            <a:r>
              <a:rPr lang="en-AU" smtClean="0"/>
              <a:t>Blue:</a:t>
            </a:r>
          </a:p>
          <a:p>
            <a:pPr lvl="1"/>
            <a:r>
              <a:rPr lang="en-AU" smtClean="0"/>
              <a:t>Observed</a:t>
            </a:r>
          </a:p>
          <a:p>
            <a:r>
              <a:rPr lang="en-AU" smtClean="0"/>
              <a:t>Red:</a:t>
            </a:r>
          </a:p>
          <a:p>
            <a:pPr lvl="1"/>
            <a:r>
              <a:rPr lang="en-AU" smtClean="0"/>
              <a:t>Standard </a:t>
            </a:r>
          </a:p>
          <a:p>
            <a:pPr lvl="1">
              <a:buFont typeface="Arial" charset="0"/>
              <a:buNone/>
            </a:pPr>
            <a:r>
              <a:rPr lang="en-AU" smtClean="0"/>
              <a:t>	Deviation</a:t>
            </a:r>
          </a:p>
          <a:p>
            <a:pPr lvl="1">
              <a:buFont typeface="Arial" charset="0"/>
              <a:buNone/>
            </a:pPr>
            <a:r>
              <a:rPr lang="en-AU" smtClean="0"/>
              <a:t>(log-normal)</a:t>
            </a:r>
          </a:p>
        </p:txBody>
      </p:sp>
      <p:sp>
        <p:nvSpPr>
          <p:cNvPr id="4" name="Slide Number Placeholder 3"/>
          <p:cNvSpPr>
            <a:spLocks noGrp="1"/>
          </p:cNvSpPr>
          <p:nvPr>
            <p:ph type="sldNum" sz="quarter" idx="10"/>
          </p:nvPr>
        </p:nvSpPr>
        <p:spPr/>
        <p:txBody>
          <a:bodyPr/>
          <a:lstStyle/>
          <a:p>
            <a:pPr>
              <a:defRPr/>
            </a:pPr>
            <a:fld id="{1F0E6A1E-2514-4BD9-965A-F3CB7E7C2F1E}" type="slidenum">
              <a:rPr lang="en-US"/>
              <a:pPr>
                <a:defRPr/>
              </a:pPr>
              <a:t>48</a:t>
            </a:fld>
            <a:endParaRPr lang="en-US"/>
          </a:p>
        </p:txBody>
      </p:sp>
      <p:pic>
        <p:nvPicPr>
          <p:cNvPr id="37894" name="Picture 3"/>
          <p:cNvPicPr>
            <a:picLocks noChangeAspect="1" noChangeArrowheads="1"/>
          </p:cNvPicPr>
          <p:nvPr/>
        </p:nvPicPr>
        <p:blipFill>
          <a:blip r:embed="rId2" cstate="print"/>
          <a:srcRect/>
          <a:stretch>
            <a:fillRect/>
          </a:stretch>
        </p:blipFill>
        <p:spPr bwMode="auto">
          <a:xfrm>
            <a:off x="2970213" y="2347913"/>
            <a:ext cx="6591300" cy="3744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73050" y="549275"/>
            <a:ext cx="9001125" cy="752475"/>
          </a:xfrm>
        </p:spPr>
        <p:txBody>
          <a:bodyPr/>
          <a:lstStyle/>
          <a:p>
            <a:pPr algn="ctr" eaLnBrk="1" hangingPunct="1"/>
            <a:r>
              <a:rPr lang="en-US" dirty="0" smtClean="0"/>
              <a:t>Example of risk diversification of SCR and Risk Margins</a:t>
            </a:r>
          </a:p>
        </p:txBody>
      </p:sp>
      <p:sp>
        <p:nvSpPr>
          <p:cNvPr id="10243" name="Content Placeholder 2"/>
          <p:cNvSpPr>
            <a:spLocks noGrp="1"/>
          </p:cNvSpPr>
          <p:nvPr>
            <p:ph idx="1"/>
          </p:nvPr>
        </p:nvSpPr>
        <p:spPr>
          <a:xfrm>
            <a:off x="550863" y="1700213"/>
            <a:ext cx="9155112" cy="4537075"/>
          </a:xfrm>
        </p:spPr>
        <p:txBody>
          <a:bodyPr/>
          <a:lstStyle/>
          <a:p>
            <a:pPr eaLnBrk="1" hangingPunct="1"/>
            <a:r>
              <a:rPr lang="en-US" sz="1800" dirty="0" smtClean="0"/>
              <a:t>SII metrics for the aggregate of real life six LOBs compared with SII metrics for the most volatile LOB to illustrate amongst other things risk diversification of SCR and (MVM (Risk Margin) component) of TP (Fair Value of Liabilities).</a:t>
            </a:r>
          </a:p>
          <a:p>
            <a:pPr eaLnBrk="1" hangingPunct="1"/>
            <a:r>
              <a:rPr lang="en-US" sz="1800" dirty="0" smtClean="0"/>
              <a:t>Undiscounted reserves for the aggregate of six LOBs </a:t>
            </a:r>
          </a:p>
          <a:p>
            <a:pPr eaLnBrk="1" hangingPunct="1">
              <a:buFont typeface="Arial" charset="0"/>
              <a:buNone/>
            </a:pPr>
            <a:r>
              <a:rPr lang="en-US" sz="1800" dirty="0" smtClean="0"/>
              <a:t>      =  (approx) Technical Provisions +Solvency Capital Requirement (SCR)</a:t>
            </a:r>
          </a:p>
          <a:p>
            <a:pPr eaLnBrk="1" hangingPunct="1">
              <a:buFont typeface="Arial" charset="0"/>
              <a:buNone/>
            </a:pPr>
            <a:r>
              <a:rPr lang="en-US" sz="1800" dirty="0" smtClean="0"/>
              <a:t>      = total in Economic Balance Sheet,</a:t>
            </a:r>
          </a:p>
          <a:p>
            <a:pPr eaLnBrk="1" hangingPunct="1">
              <a:buFont typeface="Arial" charset="0"/>
              <a:buNone/>
            </a:pPr>
            <a:r>
              <a:rPr lang="en-US" sz="1800" dirty="0" smtClean="0"/>
              <a:t>      using a risk free rate of 4% and a spread of 6%. </a:t>
            </a:r>
          </a:p>
          <a:p>
            <a:pPr eaLnBrk="1" hangingPunct="1"/>
            <a:r>
              <a:rPr lang="en-US" sz="1800" dirty="0" smtClean="0"/>
              <a:t>No need for additional capital in this example due to risk diversification SCR and MVM.</a:t>
            </a:r>
          </a:p>
          <a:p>
            <a:pPr eaLnBrk="1" hangingPunct="1"/>
            <a:r>
              <a:rPr lang="en-US" sz="1800" dirty="0" smtClean="0"/>
              <a:t>Conditions for consistent estimates of prior accident year ultimates and SII risk measures on updating? </a:t>
            </a:r>
          </a:p>
          <a:p>
            <a:pPr eaLnBrk="1" hangingPunct="1"/>
            <a:r>
              <a:rPr lang="en-US" sz="1800" dirty="0" smtClean="0"/>
              <a:t>We will explain how to avoid model error “distress”.</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41275956-94D0-4A29-9867-A9E668D7C14E}" type="slidenum">
              <a:rPr lang="en-US"/>
              <a:pPr fontAlgn="base">
                <a:spcBef>
                  <a:spcPct val="0"/>
                </a:spcBef>
                <a:spcAft>
                  <a:spcPct val="0"/>
                </a:spcAft>
                <a:defRPr/>
              </a:pPr>
              <a:t>4</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GB" sz="1600" smtClean="0"/>
              <a:t>SII metrics for the aggregate of six LOBs compared with SII metrics for the most volatile LOB- risk diversification of SCR and TP</a:t>
            </a:r>
            <a:endParaRPr lang="en-AU" sz="1600" smtClean="0"/>
          </a:p>
        </p:txBody>
      </p:sp>
      <p:sp>
        <p:nvSpPr>
          <p:cNvPr id="38915" name="Content Placeholder 2"/>
          <p:cNvSpPr>
            <a:spLocks noGrp="1"/>
          </p:cNvSpPr>
          <p:nvPr>
            <p:ph idx="1"/>
          </p:nvPr>
        </p:nvSpPr>
        <p:spPr/>
        <p:txBody>
          <a:bodyPr/>
          <a:lstStyle/>
          <a:p>
            <a:r>
              <a:rPr lang="en-AU" smtClean="0"/>
              <a:t>Forecast table for the aggregate of the six LOBs</a:t>
            </a:r>
          </a:p>
          <a:p>
            <a:endParaRPr lang="en-AU" smtClean="0"/>
          </a:p>
          <a:p>
            <a:r>
              <a:rPr lang="en-AU" smtClean="0"/>
              <a:t>Black: </a:t>
            </a:r>
          </a:p>
          <a:p>
            <a:pPr lvl="1"/>
            <a:r>
              <a:rPr lang="en-AU" smtClean="0"/>
              <a:t>Fitted mean</a:t>
            </a:r>
          </a:p>
          <a:p>
            <a:r>
              <a:rPr lang="en-AU" smtClean="0"/>
              <a:t>Blue:</a:t>
            </a:r>
          </a:p>
          <a:p>
            <a:pPr lvl="1"/>
            <a:r>
              <a:rPr lang="en-AU" smtClean="0"/>
              <a:t>Observed</a:t>
            </a:r>
          </a:p>
          <a:p>
            <a:r>
              <a:rPr lang="en-AU" smtClean="0"/>
              <a:t>Red:</a:t>
            </a:r>
          </a:p>
          <a:p>
            <a:pPr lvl="1"/>
            <a:r>
              <a:rPr lang="en-AU" smtClean="0"/>
              <a:t>Standard </a:t>
            </a:r>
          </a:p>
          <a:p>
            <a:pPr lvl="1">
              <a:buFont typeface="Arial" charset="0"/>
              <a:buNone/>
            </a:pPr>
            <a:r>
              <a:rPr lang="en-AU" smtClean="0"/>
              <a:t>	Deviation</a:t>
            </a:r>
          </a:p>
        </p:txBody>
      </p:sp>
      <p:sp>
        <p:nvSpPr>
          <p:cNvPr id="4" name="Slide Number Placeholder 3"/>
          <p:cNvSpPr>
            <a:spLocks noGrp="1"/>
          </p:cNvSpPr>
          <p:nvPr>
            <p:ph type="sldNum" sz="quarter" idx="10"/>
          </p:nvPr>
        </p:nvSpPr>
        <p:spPr/>
        <p:txBody>
          <a:bodyPr/>
          <a:lstStyle/>
          <a:p>
            <a:pPr>
              <a:defRPr/>
            </a:pPr>
            <a:fld id="{A4EA4091-2B36-418B-84EA-D01E3470D937}" type="slidenum">
              <a:rPr lang="en-US"/>
              <a:pPr>
                <a:defRPr/>
              </a:pPr>
              <a:t>49</a:t>
            </a:fld>
            <a:endParaRPr lang="en-US"/>
          </a:p>
        </p:txBody>
      </p:sp>
      <p:pic>
        <p:nvPicPr>
          <p:cNvPr id="38918" name="Picture 2"/>
          <p:cNvPicPr>
            <a:picLocks noChangeAspect="1" noChangeArrowheads="1"/>
          </p:cNvPicPr>
          <p:nvPr/>
        </p:nvPicPr>
        <p:blipFill>
          <a:blip r:embed="rId2" cstate="print"/>
          <a:srcRect/>
          <a:stretch>
            <a:fillRect/>
          </a:stretch>
        </p:blipFill>
        <p:spPr bwMode="auto">
          <a:xfrm>
            <a:off x="2970213" y="2347913"/>
            <a:ext cx="6591300" cy="3744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hangingPunct="1"/>
            <a:r>
              <a:rPr lang="en-GB" sz="2000" smtClean="0"/>
              <a:t>SII metrics for the aggregate of six LOBs compared with SII metrics for the most volatile LOB- risk diversification of SCR and TP</a:t>
            </a:r>
            <a:endParaRPr lang="en-US" sz="2000"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7286AC22-5AD5-4BA8-A683-77971E8C0E7F}" type="slidenum">
              <a:rPr lang="en-US"/>
              <a:pPr fontAlgn="base">
                <a:spcBef>
                  <a:spcPct val="0"/>
                </a:spcBef>
                <a:spcAft>
                  <a:spcPct val="0"/>
                </a:spcAft>
                <a:defRPr/>
              </a:pPr>
              <a:t>50</a:t>
            </a:fld>
            <a:endParaRPr lang="en-US"/>
          </a:p>
        </p:txBody>
      </p:sp>
      <p:sp>
        <p:nvSpPr>
          <p:cNvPr id="39941" name="Content Placeholder 5"/>
          <p:cNvSpPr>
            <a:spLocks noGrp="1"/>
          </p:cNvSpPr>
          <p:nvPr>
            <p:ph idx="1"/>
          </p:nvPr>
        </p:nvSpPr>
        <p:spPr/>
        <p:txBody>
          <a:bodyPr/>
          <a:lstStyle/>
          <a:p>
            <a:r>
              <a:rPr lang="en-AU" smtClean="0"/>
              <a:t>LOB4 is the most volatile of</a:t>
            </a:r>
          </a:p>
          <a:p>
            <a:pPr>
              <a:buFont typeface="Arial" charset="0"/>
              <a:buNone/>
            </a:pPr>
            <a:r>
              <a:rPr lang="en-AU" smtClean="0"/>
              <a:t>	the six LOBs (CV=49%)</a:t>
            </a:r>
          </a:p>
          <a:p>
            <a:r>
              <a:rPr lang="en-AU" smtClean="0"/>
              <a:t>CV of Aggregate is 7.14%</a:t>
            </a:r>
          </a:p>
          <a:p>
            <a:endParaRPr lang="en-AU" smtClean="0"/>
          </a:p>
          <a:p>
            <a:r>
              <a:rPr lang="en-AU" smtClean="0"/>
              <a:t>Substantially more Solvency II</a:t>
            </a:r>
          </a:p>
          <a:p>
            <a:pPr>
              <a:buFont typeface="Arial" charset="0"/>
              <a:buNone/>
            </a:pPr>
            <a:r>
              <a:rPr lang="en-AU" smtClean="0"/>
              <a:t>	risk capital required if LOB4 </a:t>
            </a:r>
          </a:p>
          <a:p>
            <a:pPr>
              <a:buFont typeface="Arial" charset="0"/>
              <a:buNone/>
            </a:pPr>
            <a:r>
              <a:rPr lang="en-AU" smtClean="0"/>
              <a:t>	was written on its own. It has </a:t>
            </a:r>
          </a:p>
          <a:p>
            <a:pPr>
              <a:buFont typeface="Arial" charset="0"/>
              <a:buNone/>
            </a:pPr>
            <a:r>
              <a:rPr lang="en-AU" smtClean="0"/>
              <a:t>     a CV of 49%</a:t>
            </a:r>
          </a:p>
          <a:p>
            <a:pPr>
              <a:buFont typeface="Arial" charset="0"/>
              <a:buNone/>
            </a:pPr>
            <a:endParaRPr lang="en-AU" smtClean="0"/>
          </a:p>
        </p:txBody>
      </p:sp>
      <p:pic>
        <p:nvPicPr>
          <p:cNvPr id="39942" name="Picture 3"/>
          <p:cNvPicPr>
            <a:picLocks noChangeAspect="1" noChangeArrowheads="1"/>
          </p:cNvPicPr>
          <p:nvPr/>
        </p:nvPicPr>
        <p:blipFill>
          <a:blip r:embed="rId2" cstate="print"/>
          <a:srcRect/>
          <a:stretch>
            <a:fillRect/>
          </a:stretch>
        </p:blipFill>
        <p:spPr bwMode="auto">
          <a:xfrm>
            <a:off x="5097463" y="1989138"/>
            <a:ext cx="4314825" cy="3762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344488" y="488950"/>
            <a:ext cx="9207500" cy="752475"/>
          </a:xfrm>
        </p:spPr>
        <p:txBody>
          <a:bodyPr/>
          <a:lstStyle/>
          <a:p>
            <a:r>
              <a:rPr lang="en-AU" sz="2000" smtClean="0"/>
              <a:t>Liability stream by calendar year and calendar year correlations for the Aggregate of  the six LOBs</a:t>
            </a:r>
          </a:p>
        </p:txBody>
      </p:sp>
      <p:sp>
        <p:nvSpPr>
          <p:cNvPr id="40963" name="Content Placeholder 2"/>
          <p:cNvSpPr>
            <a:spLocks noGrp="1"/>
          </p:cNvSpPr>
          <p:nvPr>
            <p:ph idx="1"/>
          </p:nvPr>
        </p:nvSpPr>
        <p:spPr>
          <a:xfrm>
            <a:off x="550863" y="1341438"/>
            <a:ext cx="9001125" cy="5516562"/>
          </a:xfrm>
        </p:spPr>
        <p:txBody>
          <a:bodyPr/>
          <a:lstStyle/>
          <a:p>
            <a:pPr>
              <a:buFont typeface="Arial" charset="0"/>
              <a:buNone/>
            </a:pPr>
            <a:r>
              <a:rPr lang="en-AU" smtClean="0"/>
              <a:t> </a:t>
            </a:r>
          </a:p>
        </p:txBody>
      </p:sp>
      <p:sp>
        <p:nvSpPr>
          <p:cNvPr id="4" name="Slide Number Placeholder 3"/>
          <p:cNvSpPr>
            <a:spLocks noGrp="1"/>
          </p:cNvSpPr>
          <p:nvPr>
            <p:ph type="sldNum" sz="quarter" idx="10"/>
          </p:nvPr>
        </p:nvSpPr>
        <p:spPr/>
        <p:txBody>
          <a:bodyPr/>
          <a:lstStyle/>
          <a:p>
            <a:pPr>
              <a:defRPr/>
            </a:pPr>
            <a:fld id="{ADB75551-2CC4-4AF4-BABA-D5B440F4CADE}" type="slidenum">
              <a:rPr lang="en-US"/>
              <a:pPr>
                <a:defRPr/>
              </a:pPr>
              <a:t>51</a:t>
            </a:fld>
            <a:endParaRPr lang="en-US"/>
          </a:p>
        </p:txBody>
      </p:sp>
      <p:pic>
        <p:nvPicPr>
          <p:cNvPr id="40966" name="Picture 2"/>
          <p:cNvPicPr>
            <a:picLocks noChangeAspect="1" noChangeArrowheads="1"/>
          </p:cNvPicPr>
          <p:nvPr/>
        </p:nvPicPr>
        <p:blipFill>
          <a:blip r:embed="rId2" cstate="print"/>
          <a:srcRect/>
          <a:stretch>
            <a:fillRect/>
          </a:stretch>
        </p:blipFill>
        <p:spPr bwMode="auto">
          <a:xfrm>
            <a:off x="920750" y="2133600"/>
            <a:ext cx="3971925" cy="4476750"/>
          </a:xfrm>
          <a:prstGeom prst="rect">
            <a:avLst/>
          </a:prstGeom>
          <a:noFill/>
          <a:ln w="9525">
            <a:noFill/>
            <a:miter lim="800000"/>
            <a:headEnd/>
            <a:tailEnd/>
          </a:ln>
        </p:spPr>
      </p:pic>
      <p:pic>
        <p:nvPicPr>
          <p:cNvPr id="40967" name="Picture 3"/>
          <p:cNvPicPr>
            <a:picLocks noChangeAspect="1" noChangeArrowheads="1"/>
          </p:cNvPicPr>
          <p:nvPr/>
        </p:nvPicPr>
        <p:blipFill>
          <a:blip r:embed="rId3" cstate="print"/>
          <a:srcRect/>
          <a:stretch>
            <a:fillRect/>
          </a:stretch>
        </p:blipFill>
        <p:spPr bwMode="auto">
          <a:xfrm>
            <a:off x="4953000" y="2133600"/>
            <a:ext cx="3971925" cy="4476750"/>
          </a:xfrm>
          <a:prstGeom prst="rect">
            <a:avLst/>
          </a:prstGeom>
          <a:noFill/>
          <a:ln w="9525">
            <a:noFill/>
            <a:miter lim="800000"/>
            <a:headEnd/>
            <a:tailEnd/>
          </a:ln>
        </p:spPr>
      </p:pic>
      <p:sp>
        <p:nvSpPr>
          <p:cNvPr id="40968" name="TextBox 7"/>
          <p:cNvSpPr txBox="1">
            <a:spLocks noChangeArrowheads="1"/>
          </p:cNvSpPr>
          <p:nvPr/>
        </p:nvSpPr>
        <p:spPr bwMode="auto">
          <a:xfrm>
            <a:off x="0" y="1341438"/>
            <a:ext cx="9906000" cy="646112"/>
          </a:xfrm>
          <a:prstGeom prst="rect">
            <a:avLst/>
          </a:prstGeom>
          <a:noFill/>
          <a:ln w="9525">
            <a:noFill/>
            <a:miter lim="800000"/>
            <a:headEnd/>
            <a:tailEnd/>
          </a:ln>
        </p:spPr>
        <p:txBody>
          <a:bodyPr>
            <a:spAutoFit/>
          </a:bodyPr>
          <a:lstStyle/>
          <a:p>
            <a:r>
              <a:rPr lang="en-US" b="1"/>
              <a:t>    52% of reserves paid within two years (2011). </a:t>
            </a:r>
          </a:p>
          <a:p>
            <a:r>
              <a:rPr lang="en-US" b="1"/>
              <a:t>    Calendar year correlations low and reduce quickly</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AU" sz="2400" smtClean="0"/>
              <a:t>Liability stream by calendar year and calendar year correlations for LOB4- long tail with high correlations</a:t>
            </a:r>
          </a:p>
        </p:txBody>
      </p:sp>
      <p:sp>
        <p:nvSpPr>
          <p:cNvPr id="41987" name="Content Placeholder 2"/>
          <p:cNvSpPr>
            <a:spLocks noGrp="1"/>
          </p:cNvSpPr>
          <p:nvPr>
            <p:ph idx="1"/>
          </p:nvPr>
        </p:nvSpPr>
        <p:spPr/>
        <p:txBody>
          <a:bodyPr/>
          <a:lstStyle/>
          <a:p>
            <a:pPr>
              <a:buFont typeface="Arial" charset="0"/>
              <a:buNone/>
            </a:pPr>
            <a:r>
              <a:rPr lang="en-AU" smtClean="0"/>
              <a:t> </a:t>
            </a:r>
          </a:p>
        </p:txBody>
      </p:sp>
      <p:sp>
        <p:nvSpPr>
          <p:cNvPr id="4" name="Slide Number Placeholder 3"/>
          <p:cNvSpPr>
            <a:spLocks noGrp="1"/>
          </p:cNvSpPr>
          <p:nvPr>
            <p:ph type="sldNum" sz="quarter" idx="10"/>
          </p:nvPr>
        </p:nvSpPr>
        <p:spPr/>
        <p:txBody>
          <a:bodyPr/>
          <a:lstStyle/>
          <a:p>
            <a:pPr>
              <a:defRPr/>
            </a:pPr>
            <a:fld id="{BA02AAB7-45DA-46DF-853B-857851C77411}" type="slidenum">
              <a:rPr lang="en-US"/>
              <a:pPr>
                <a:defRPr/>
              </a:pPr>
              <a:t>52</a:t>
            </a:fld>
            <a:endParaRPr lang="en-US"/>
          </a:p>
        </p:txBody>
      </p:sp>
      <p:pic>
        <p:nvPicPr>
          <p:cNvPr id="41990" name="Picture 2"/>
          <p:cNvPicPr>
            <a:picLocks noChangeAspect="1" noChangeArrowheads="1"/>
          </p:cNvPicPr>
          <p:nvPr/>
        </p:nvPicPr>
        <p:blipFill>
          <a:blip r:embed="rId2" cstate="print"/>
          <a:srcRect/>
          <a:stretch>
            <a:fillRect/>
          </a:stretch>
        </p:blipFill>
        <p:spPr bwMode="auto">
          <a:xfrm>
            <a:off x="776288" y="2205038"/>
            <a:ext cx="3981450" cy="4286250"/>
          </a:xfrm>
          <a:prstGeom prst="rect">
            <a:avLst/>
          </a:prstGeom>
          <a:noFill/>
          <a:ln w="9525">
            <a:noFill/>
            <a:miter lim="800000"/>
            <a:headEnd/>
            <a:tailEnd/>
          </a:ln>
        </p:spPr>
      </p:pic>
      <p:pic>
        <p:nvPicPr>
          <p:cNvPr id="41991" name="Picture 3"/>
          <p:cNvPicPr>
            <a:picLocks noChangeAspect="1" noChangeArrowheads="1"/>
          </p:cNvPicPr>
          <p:nvPr/>
        </p:nvPicPr>
        <p:blipFill>
          <a:blip r:embed="rId3" cstate="print"/>
          <a:srcRect/>
          <a:stretch>
            <a:fillRect/>
          </a:stretch>
        </p:blipFill>
        <p:spPr bwMode="auto">
          <a:xfrm>
            <a:off x="4737100" y="2205038"/>
            <a:ext cx="3981450" cy="4286250"/>
          </a:xfrm>
          <a:prstGeom prst="rect">
            <a:avLst/>
          </a:prstGeom>
          <a:noFill/>
          <a:ln w="9525">
            <a:noFill/>
            <a:miter lim="800000"/>
            <a:headEnd/>
            <a:tailEnd/>
          </a:ln>
        </p:spPr>
      </p:pic>
      <p:sp>
        <p:nvSpPr>
          <p:cNvPr id="41992" name="TextBox 7"/>
          <p:cNvSpPr txBox="1">
            <a:spLocks noChangeArrowheads="1"/>
          </p:cNvSpPr>
          <p:nvPr/>
        </p:nvSpPr>
        <p:spPr bwMode="auto">
          <a:xfrm>
            <a:off x="631825" y="1341438"/>
            <a:ext cx="8066088" cy="646112"/>
          </a:xfrm>
          <a:prstGeom prst="rect">
            <a:avLst/>
          </a:prstGeom>
          <a:noFill/>
          <a:ln w="9525">
            <a:noFill/>
            <a:miter lim="800000"/>
            <a:headEnd/>
            <a:tailEnd/>
          </a:ln>
        </p:spPr>
        <p:txBody>
          <a:bodyPr>
            <a:spAutoFit/>
          </a:bodyPr>
          <a:lstStyle/>
          <a:p>
            <a:r>
              <a:rPr lang="en-US" b="1"/>
              <a:t>50% of reserves not paid before 2019 (10 years hence)</a:t>
            </a:r>
            <a:r>
              <a:rPr lang="en-US"/>
              <a:t>.</a:t>
            </a:r>
          </a:p>
          <a:p>
            <a:r>
              <a:rPr lang="en-US" b="1"/>
              <a:t>Calendar year correlations high and do not dampen.</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r>
              <a:rPr lang="en-GB" dirty="0" smtClean="0"/>
              <a:t>One-year risk horizon – one year in distress</a:t>
            </a:r>
            <a:br>
              <a:rPr lang="en-GB" dirty="0" smtClean="0"/>
            </a:br>
            <a:r>
              <a:rPr lang="en-GB" dirty="0" smtClean="0"/>
              <a:t>Aggregate of six LOBs</a:t>
            </a:r>
            <a:endParaRPr lang="en-US" dirty="0"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E8A494CC-B7EB-4DD4-AB96-D359F085BABA}" type="slidenum">
              <a:rPr lang="en-US"/>
              <a:pPr fontAlgn="base">
                <a:spcBef>
                  <a:spcPct val="0"/>
                </a:spcBef>
                <a:spcAft>
                  <a:spcPct val="0"/>
                </a:spcAft>
                <a:defRPr/>
              </a:pPr>
              <a:t>53</a:t>
            </a:fld>
            <a:endParaRPr lang="en-US"/>
          </a:p>
        </p:txBody>
      </p:sp>
      <p:sp>
        <p:nvSpPr>
          <p:cNvPr id="43013" name="Content Placeholder 5"/>
          <p:cNvSpPr>
            <a:spLocks noGrp="1"/>
          </p:cNvSpPr>
          <p:nvPr>
            <p:ph idx="1"/>
          </p:nvPr>
        </p:nvSpPr>
        <p:spPr/>
        <p:txBody>
          <a:bodyPr/>
          <a:lstStyle/>
          <a:p>
            <a:r>
              <a:rPr lang="en-AU" smtClean="0"/>
              <a:t>Aggregate Solvency II </a:t>
            </a:r>
          </a:p>
          <a:p>
            <a:pPr>
              <a:buFont typeface="Arial" charset="0"/>
              <a:buNone/>
            </a:pPr>
            <a:r>
              <a:rPr lang="en-AU" smtClean="0"/>
              <a:t>	capital required (</a:t>
            </a:r>
            <a:r>
              <a:rPr lang="en-AU" b="1" smtClean="0">
                <a:solidFill>
                  <a:srgbClr val="94A61F"/>
                </a:solidFill>
              </a:rPr>
              <a:t>Technical</a:t>
            </a:r>
          </a:p>
          <a:p>
            <a:pPr>
              <a:buFont typeface="Arial" charset="0"/>
              <a:buNone/>
            </a:pPr>
            <a:r>
              <a:rPr lang="en-AU" b="1" smtClean="0">
                <a:solidFill>
                  <a:srgbClr val="94A61F"/>
                </a:solidFill>
              </a:rPr>
              <a:t>	Provisions + SCR</a:t>
            </a:r>
            <a:r>
              <a:rPr lang="en-AU" smtClean="0"/>
              <a:t>) is the </a:t>
            </a:r>
          </a:p>
          <a:p>
            <a:pPr>
              <a:buFont typeface="Arial" charset="0"/>
              <a:buNone/>
            </a:pPr>
            <a:r>
              <a:rPr lang="en-AU" smtClean="0"/>
              <a:t>	same as undiscounted BEL</a:t>
            </a:r>
          </a:p>
          <a:p>
            <a:pPr>
              <a:buFont typeface="Arial" charset="0"/>
              <a:buNone/>
            </a:pPr>
            <a:endParaRPr lang="en-AU" smtClean="0"/>
          </a:p>
          <a:p>
            <a:r>
              <a:rPr lang="en-AU" smtClean="0"/>
              <a:t>Bulk of SCR is the VaR for</a:t>
            </a:r>
          </a:p>
          <a:p>
            <a:pPr>
              <a:buFont typeface="Arial" charset="0"/>
              <a:buNone/>
            </a:pPr>
            <a:r>
              <a:rPr lang="en-AU" smtClean="0"/>
              <a:t>	next year (2010)</a:t>
            </a:r>
          </a:p>
          <a:p>
            <a:pPr>
              <a:buFont typeface="Arial" charset="0"/>
              <a:buNone/>
            </a:pPr>
            <a:endParaRPr lang="en-AU" smtClean="0"/>
          </a:p>
          <a:p>
            <a:r>
              <a:rPr lang="en-AU" smtClean="0"/>
              <a:t>All calculations assume: risk free = 4% and spread = 6%</a:t>
            </a:r>
          </a:p>
        </p:txBody>
      </p:sp>
      <p:pic>
        <p:nvPicPr>
          <p:cNvPr id="43014" name="Picture 3"/>
          <p:cNvPicPr>
            <a:picLocks noChangeAspect="1" noChangeArrowheads="1"/>
          </p:cNvPicPr>
          <p:nvPr/>
        </p:nvPicPr>
        <p:blipFill>
          <a:blip r:embed="rId2" cstate="print"/>
          <a:srcRect/>
          <a:stretch>
            <a:fillRect/>
          </a:stretch>
        </p:blipFill>
        <p:spPr bwMode="auto">
          <a:xfrm>
            <a:off x="4684713" y="1881188"/>
            <a:ext cx="4857750"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r>
              <a:rPr lang="en-GB" dirty="0" smtClean="0"/>
              <a:t>One-year risk horizon – all years in distress</a:t>
            </a:r>
            <a:br>
              <a:rPr lang="en-GB" dirty="0" smtClean="0"/>
            </a:br>
            <a:r>
              <a:rPr lang="en-GB" dirty="0" smtClean="0"/>
              <a:t>Aggregate of six LOBs</a:t>
            </a:r>
            <a:endParaRPr lang="en-US" dirty="0"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E8A494CC-B7EB-4DD4-AB96-D359F085BABA}" type="slidenum">
              <a:rPr lang="en-US"/>
              <a:pPr fontAlgn="base">
                <a:spcBef>
                  <a:spcPct val="0"/>
                </a:spcBef>
                <a:spcAft>
                  <a:spcPct val="0"/>
                </a:spcAft>
                <a:defRPr/>
              </a:pPr>
              <a:t>54</a:t>
            </a:fld>
            <a:endParaRPr lang="en-US"/>
          </a:p>
        </p:txBody>
      </p:sp>
      <p:sp>
        <p:nvSpPr>
          <p:cNvPr id="43013" name="Content Placeholder 5"/>
          <p:cNvSpPr>
            <a:spLocks noGrp="1"/>
          </p:cNvSpPr>
          <p:nvPr>
            <p:ph idx="1"/>
          </p:nvPr>
        </p:nvSpPr>
        <p:spPr/>
        <p:txBody>
          <a:bodyPr/>
          <a:lstStyle/>
          <a:p>
            <a:r>
              <a:rPr lang="en-AU" dirty="0" smtClean="0"/>
              <a:t>Aggregate Solvency II </a:t>
            </a:r>
          </a:p>
          <a:p>
            <a:pPr>
              <a:buFont typeface="Arial" charset="0"/>
              <a:buNone/>
            </a:pPr>
            <a:r>
              <a:rPr lang="en-AU" dirty="0" smtClean="0"/>
              <a:t>	capital required (</a:t>
            </a:r>
            <a:r>
              <a:rPr lang="en-AU" b="1" dirty="0" smtClean="0">
                <a:solidFill>
                  <a:srgbClr val="94A61F"/>
                </a:solidFill>
              </a:rPr>
              <a:t>Technical</a:t>
            </a:r>
          </a:p>
          <a:p>
            <a:pPr>
              <a:buFont typeface="Arial" charset="0"/>
              <a:buNone/>
            </a:pPr>
            <a:r>
              <a:rPr lang="en-AU" b="1" dirty="0" smtClean="0">
                <a:solidFill>
                  <a:srgbClr val="94A61F"/>
                </a:solidFill>
              </a:rPr>
              <a:t>	Provisions + SCR</a:t>
            </a:r>
            <a:r>
              <a:rPr lang="en-AU" dirty="0" smtClean="0"/>
              <a:t>) is 6.6%</a:t>
            </a:r>
          </a:p>
          <a:p>
            <a:pPr>
              <a:buFont typeface="Arial" charset="0"/>
              <a:buNone/>
            </a:pPr>
            <a:r>
              <a:rPr lang="en-AU" dirty="0"/>
              <a:t> </a:t>
            </a:r>
            <a:r>
              <a:rPr lang="en-AU" dirty="0" smtClean="0"/>
              <a:t>   higher than undiscounted </a:t>
            </a:r>
          </a:p>
          <a:p>
            <a:pPr>
              <a:buFont typeface="Arial" charset="0"/>
              <a:buNone/>
            </a:pPr>
            <a:r>
              <a:rPr lang="en-AU" dirty="0"/>
              <a:t> </a:t>
            </a:r>
            <a:r>
              <a:rPr lang="en-AU" dirty="0" smtClean="0"/>
              <a:t>   BEL. </a:t>
            </a:r>
          </a:p>
          <a:p>
            <a:r>
              <a:rPr lang="en-AU" dirty="0" smtClean="0"/>
              <a:t>Main difference MVM</a:t>
            </a:r>
          </a:p>
          <a:p>
            <a:r>
              <a:rPr lang="en-AU" dirty="0" smtClean="0"/>
              <a:t>Bulk of SCR is the </a:t>
            </a:r>
            <a:r>
              <a:rPr lang="en-AU" dirty="0" err="1" smtClean="0"/>
              <a:t>VaR</a:t>
            </a:r>
            <a:r>
              <a:rPr lang="en-AU" dirty="0" smtClean="0"/>
              <a:t> for</a:t>
            </a:r>
          </a:p>
          <a:p>
            <a:pPr>
              <a:buFont typeface="Arial" charset="0"/>
              <a:buNone/>
            </a:pPr>
            <a:r>
              <a:rPr lang="en-AU" dirty="0" smtClean="0"/>
              <a:t>	next year (2010)</a:t>
            </a:r>
          </a:p>
          <a:p>
            <a:r>
              <a:rPr lang="en-AU" dirty="0" smtClean="0"/>
              <a:t>All calculations assume: risk free = 4% and spread = 6%</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600" y="1882800"/>
            <a:ext cx="4800600" cy="324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901194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eaLnBrk="1" hangingPunct="1"/>
            <a:r>
              <a:rPr lang="en-GB" smtClean="0"/>
              <a:t>One-year risk horizon</a:t>
            </a:r>
            <a:br>
              <a:rPr lang="en-GB" smtClean="0"/>
            </a:br>
            <a:r>
              <a:rPr lang="en-GB" smtClean="0"/>
              <a:t>LOB4</a:t>
            </a:r>
            <a:endParaRPr lang="en-US"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C70314E9-A79B-44A0-A843-F55EC3C7A108}" type="slidenum">
              <a:rPr lang="en-US"/>
              <a:pPr fontAlgn="base">
                <a:spcBef>
                  <a:spcPct val="0"/>
                </a:spcBef>
                <a:spcAft>
                  <a:spcPct val="0"/>
                </a:spcAft>
                <a:defRPr/>
              </a:pPr>
              <a:t>55</a:t>
            </a:fld>
            <a:endParaRPr lang="en-US"/>
          </a:p>
        </p:txBody>
      </p:sp>
      <p:sp>
        <p:nvSpPr>
          <p:cNvPr id="44037" name="Content Placeholder 5"/>
          <p:cNvSpPr>
            <a:spLocks noGrp="1"/>
          </p:cNvSpPr>
          <p:nvPr>
            <p:ph idx="1"/>
          </p:nvPr>
        </p:nvSpPr>
        <p:spPr>
          <a:xfrm>
            <a:off x="550863" y="1857375"/>
            <a:ext cx="9001125" cy="4667250"/>
          </a:xfrm>
        </p:spPr>
        <p:txBody>
          <a:bodyPr/>
          <a:lstStyle/>
          <a:p>
            <a:r>
              <a:rPr lang="en-AU" smtClean="0"/>
              <a:t>Solvency II capital required </a:t>
            </a:r>
          </a:p>
          <a:p>
            <a:pPr>
              <a:buFont typeface="Arial" charset="0"/>
              <a:buNone/>
            </a:pPr>
            <a:r>
              <a:rPr lang="en-AU" smtClean="0"/>
              <a:t>	(</a:t>
            </a:r>
            <a:r>
              <a:rPr lang="en-AU" b="1" smtClean="0">
                <a:solidFill>
                  <a:srgbClr val="94A61F"/>
                </a:solidFill>
              </a:rPr>
              <a:t>Technical Provisions + </a:t>
            </a:r>
          </a:p>
          <a:p>
            <a:pPr>
              <a:buFont typeface="Arial" charset="0"/>
              <a:buNone/>
            </a:pPr>
            <a:r>
              <a:rPr lang="en-AU" b="1" smtClean="0">
                <a:solidFill>
                  <a:srgbClr val="94A61F"/>
                </a:solidFill>
              </a:rPr>
              <a:t>	SCR</a:t>
            </a:r>
            <a:r>
              <a:rPr lang="en-AU" smtClean="0"/>
              <a:t>) for LOB4 is </a:t>
            </a:r>
          </a:p>
          <a:p>
            <a:pPr>
              <a:buFont typeface="Arial" charset="0"/>
              <a:buNone/>
            </a:pPr>
            <a:r>
              <a:rPr lang="en-AU" smtClean="0"/>
              <a:t>	substantially higher than for</a:t>
            </a:r>
          </a:p>
          <a:p>
            <a:pPr>
              <a:buFont typeface="Arial" charset="0"/>
              <a:buNone/>
            </a:pPr>
            <a:r>
              <a:rPr lang="en-AU" smtClean="0"/>
              <a:t>	undiscounted BEL</a:t>
            </a:r>
          </a:p>
          <a:p>
            <a:pPr>
              <a:buFont typeface="Arial" charset="0"/>
              <a:buNone/>
            </a:pPr>
            <a:endParaRPr lang="en-AU" smtClean="0"/>
          </a:p>
          <a:p>
            <a:r>
              <a:rPr lang="en-AU" smtClean="0"/>
              <a:t>Bulk of SCR is Delta TP –</a:t>
            </a:r>
          </a:p>
          <a:p>
            <a:pPr>
              <a:buFont typeface="Arial" charset="0"/>
              <a:buNone/>
            </a:pPr>
            <a:r>
              <a:rPr lang="en-AU" smtClean="0"/>
              <a:t>	capital required to restore the balance sheet should the next year be in distress</a:t>
            </a:r>
          </a:p>
        </p:txBody>
      </p:sp>
      <p:pic>
        <p:nvPicPr>
          <p:cNvPr id="44038" name="Picture 2"/>
          <p:cNvPicPr>
            <a:picLocks noChangeAspect="1" noChangeArrowheads="1"/>
          </p:cNvPicPr>
          <p:nvPr/>
        </p:nvPicPr>
        <p:blipFill>
          <a:blip r:embed="rId2" cstate="print"/>
          <a:srcRect/>
          <a:stretch>
            <a:fillRect/>
          </a:stretch>
        </p:blipFill>
        <p:spPr bwMode="auto">
          <a:xfrm>
            <a:off x="4683125" y="1879600"/>
            <a:ext cx="4843463" cy="32750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AU" smtClean="0"/>
              <a:t>One-year risk horizon</a:t>
            </a:r>
            <a:br>
              <a:rPr lang="en-AU" smtClean="0"/>
            </a:br>
            <a:r>
              <a:rPr lang="en-AU" smtClean="0"/>
              <a:t>Comparing the aggregate of six LOBs with LOB4</a:t>
            </a:r>
          </a:p>
        </p:txBody>
      </p:sp>
      <p:sp>
        <p:nvSpPr>
          <p:cNvPr id="45059" name="Content Placeholder 2"/>
          <p:cNvSpPr>
            <a:spLocks noGrp="1"/>
          </p:cNvSpPr>
          <p:nvPr>
            <p:ph idx="1"/>
          </p:nvPr>
        </p:nvSpPr>
        <p:spPr/>
        <p:txBody>
          <a:bodyPr anchor="b"/>
          <a:lstStyle/>
          <a:p>
            <a:pPr algn="ctr">
              <a:buFont typeface="Arial" charset="0"/>
              <a:buNone/>
            </a:pPr>
            <a:endParaRPr lang="en-AU" smtClean="0"/>
          </a:p>
          <a:p>
            <a:pPr algn="ctr">
              <a:buFont typeface="Arial" charset="0"/>
              <a:buNone/>
            </a:pPr>
            <a:endParaRPr lang="en-AU" smtClean="0"/>
          </a:p>
          <a:p>
            <a:pPr algn="ctr">
              <a:buFont typeface="Arial" charset="0"/>
              <a:buNone/>
            </a:pPr>
            <a:endParaRPr lang="en-AU" smtClean="0"/>
          </a:p>
        </p:txBody>
      </p:sp>
      <p:sp>
        <p:nvSpPr>
          <p:cNvPr id="4" name="Slide Number Placeholder 3"/>
          <p:cNvSpPr>
            <a:spLocks noGrp="1"/>
          </p:cNvSpPr>
          <p:nvPr>
            <p:ph type="sldNum" sz="quarter" idx="10"/>
          </p:nvPr>
        </p:nvSpPr>
        <p:spPr/>
        <p:txBody>
          <a:bodyPr/>
          <a:lstStyle/>
          <a:p>
            <a:pPr>
              <a:defRPr/>
            </a:pPr>
            <a:fld id="{81E5EE5F-A525-46B0-B6C5-0DA2ADD8337E}" type="slidenum">
              <a:rPr lang="en-US"/>
              <a:pPr>
                <a:defRPr/>
              </a:pPr>
              <a:t>56</a:t>
            </a:fld>
            <a:endParaRPr lang="en-US"/>
          </a:p>
        </p:txBody>
      </p:sp>
      <p:sp>
        <p:nvSpPr>
          <p:cNvPr id="45062" name="TextBox 8"/>
          <p:cNvSpPr txBox="1">
            <a:spLocks noChangeArrowheads="1"/>
          </p:cNvSpPr>
          <p:nvPr/>
        </p:nvSpPr>
        <p:spPr bwMode="auto">
          <a:xfrm>
            <a:off x="560388" y="5589588"/>
            <a:ext cx="4321175" cy="522287"/>
          </a:xfrm>
          <a:prstGeom prst="rect">
            <a:avLst/>
          </a:prstGeom>
          <a:noFill/>
          <a:ln w="9525">
            <a:noFill/>
            <a:miter lim="800000"/>
            <a:headEnd/>
            <a:tailEnd/>
          </a:ln>
        </p:spPr>
        <p:txBody>
          <a:bodyPr>
            <a:spAutoFit/>
          </a:bodyPr>
          <a:lstStyle/>
          <a:p>
            <a:pPr algn="ctr"/>
            <a:r>
              <a:rPr lang="en-AU" sz="2800"/>
              <a:t>Aggregate of six LOBs</a:t>
            </a:r>
          </a:p>
        </p:txBody>
      </p:sp>
      <p:sp>
        <p:nvSpPr>
          <p:cNvPr id="45063" name="TextBox 9"/>
          <p:cNvSpPr txBox="1">
            <a:spLocks noChangeArrowheads="1"/>
          </p:cNvSpPr>
          <p:nvPr/>
        </p:nvSpPr>
        <p:spPr bwMode="auto">
          <a:xfrm>
            <a:off x="5168900" y="5589588"/>
            <a:ext cx="4321175" cy="522287"/>
          </a:xfrm>
          <a:prstGeom prst="rect">
            <a:avLst/>
          </a:prstGeom>
          <a:noFill/>
          <a:ln w="9525">
            <a:noFill/>
            <a:miter lim="800000"/>
            <a:headEnd/>
            <a:tailEnd/>
          </a:ln>
        </p:spPr>
        <p:txBody>
          <a:bodyPr>
            <a:spAutoFit/>
          </a:bodyPr>
          <a:lstStyle/>
          <a:p>
            <a:pPr algn="ctr"/>
            <a:r>
              <a:rPr lang="en-AU" sz="2800"/>
              <a:t>LOB4 only</a:t>
            </a:r>
          </a:p>
        </p:txBody>
      </p:sp>
      <p:pic>
        <p:nvPicPr>
          <p:cNvPr id="45064" name="Picture 4"/>
          <p:cNvPicPr>
            <a:picLocks noChangeAspect="1" noChangeArrowheads="1"/>
          </p:cNvPicPr>
          <p:nvPr/>
        </p:nvPicPr>
        <p:blipFill>
          <a:blip r:embed="rId2" cstate="print"/>
          <a:srcRect/>
          <a:stretch>
            <a:fillRect/>
          </a:stretch>
        </p:blipFill>
        <p:spPr bwMode="auto">
          <a:xfrm>
            <a:off x="5097463" y="2636838"/>
            <a:ext cx="4371975" cy="2957512"/>
          </a:xfrm>
          <a:prstGeom prst="rect">
            <a:avLst/>
          </a:prstGeom>
          <a:noFill/>
          <a:ln w="9525">
            <a:noFill/>
            <a:miter lim="800000"/>
            <a:headEnd/>
            <a:tailEnd/>
          </a:ln>
        </p:spPr>
      </p:pic>
      <p:pic>
        <p:nvPicPr>
          <p:cNvPr id="45065" name="Picture 5"/>
          <p:cNvPicPr>
            <a:picLocks noChangeAspect="1" noChangeArrowheads="1"/>
          </p:cNvPicPr>
          <p:nvPr/>
        </p:nvPicPr>
        <p:blipFill>
          <a:blip r:embed="rId3" cstate="print"/>
          <a:srcRect/>
          <a:stretch>
            <a:fillRect/>
          </a:stretch>
        </p:blipFill>
        <p:spPr bwMode="auto">
          <a:xfrm>
            <a:off x="560388" y="2636838"/>
            <a:ext cx="4379912" cy="2949575"/>
          </a:xfrm>
          <a:prstGeom prst="rect">
            <a:avLst/>
          </a:prstGeom>
          <a:noFill/>
          <a:ln w="9525">
            <a:noFill/>
            <a:miter lim="800000"/>
            <a:headEnd/>
            <a:tailEnd/>
          </a:ln>
        </p:spPr>
      </p:pic>
      <p:sp>
        <p:nvSpPr>
          <p:cNvPr id="45066" name="TextBox 9"/>
          <p:cNvSpPr txBox="1">
            <a:spLocks noChangeArrowheads="1"/>
          </p:cNvSpPr>
          <p:nvPr/>
        </p:nvSpPr>
        <p:spPr bwMode="auto">
          <a:xfrm>
            <a:off x="273050" y="1628775"/>
            <a:ext cx="9144000" cy="369888"/>
          </a:xfrm>
          <a:prstGeom prst="rect">
            <a:avLst/>
          </a:prstGeom>
          <a:noFill/>
          <a:ln w="9525">
            <a:noFill/>
            <a:miter lim="800000"/>
            <a:headEnd/>
            <a:tailEnd/>
          </a:ln>
        </p:spPr>
        <p:txBody>
          <a:bodyPr>
            <a:spAutoFit/>
          </a:bodyPr>
          <a:lstStyle/>
          <a:p>
            <a:r>
              <a:rPr lang="en-US" b="1"/>
              <a:t>For the aggregate Delta TP is small, but large for LOB4 as a % of BEL    </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AU" smtClean="0"/>
              <a:t>One-year risk horizon</a:t>
            </a:r>
            <a:br>
              <a:rPr lang="en-AU" smtClean="0"/>
            </a:br>
            <a:r>
              <a:rPr lang="en-AU" smtClean="0"/>
              <a:t>Comparing the aggregate of six LOBs with LOB4</a:t>
            </a:r>
          </a:p>
        </p:txBody>
      </p:sp>
      <p:sp>
        <p:nvSpPr>
          <p:cNvPr id="46083" name="Content Placeholder 2"/>
          <p:cNvSpPr>
            <a:spLocks noGrp="1"/>
          </p:cNvSpPr>
          <p:nvPr>
            <p:ph idx="1"/>
          </p:nvPr>
        </p:nvSpPr>
        <p:spPr/>
        <p:txBody>
          <a:bodyPr anchor="b"/>
          <a:lstStyle/>
          <a:p>
            <a:pPr>
              <a:buFont typeface="Arial" charset="0"/>
              <a:buNone/>
            </a:pPr>
            <a:r>
              <a:rPr lang="en-AU" smtClean="0"/>
              <a:t> </a:t>
            </a:r>
          </a:p>
        </p:txBody>
      </p:sp>
      <p:sp>
        <p:nvSpPr>
          <p:cNvPr id="4" name="Slide Number Placeholder 3"/>
          <p:cNvSpPr>
            <a:spLocks noGrp="1"/>
          </p:cNvSpPr>
          <p:nvPr>
            <p:ph type="sldNum" sz="quarter" idx="10"/>
          </p:nvPr>
        </p:nvSpPr>
        <p:spPr/>
        <p:txBody>
          <a:bodyPr/>
          <a:lstStyle/>
          <a:p>
            <a:pPr>
              <a:defRPr/>
            </a:pPr>
            <a:fld id="{E02D2CB0-00FE-410D-96D7-FF6CEC3EFDEA}" type="slidenum">
              <a:rPr lang="en-US"/>
              <a:pPr>
                <a:defRPr/>
              </a:pPr>
              <a:t>57</a:t>
            </a:fld>
            <a:endParaRPr lang="en-US"/>
          </a:p>
        </p:txBody>
      </p:sp>
      <p:pic>
        <p:nvPicPr>
          <p:cNvPr id="46086" name="Picture 2"/>
          <p:cNvPicPr>
            <a:picLocks noChangeAspect="1" noChangeArrowheads="1"/>
          </p:cNvPicPr>
          <p:nvPr/>
        </p:nvPicPr>
        <p:blipFill>
          <a:blip r:embed="rId2" cstate="print"/>
          <a:srcRect/>
          <a:stretch>
            <a:fillRect/>
          </a:stretch>
        </p:blipFill>
        <p:spPr bwMode="auto">
          <a:xfrm>
            <a:off x="560388" y="1846263"/>
            <a:ext cx="4371975" cy="3527425"/>
          </a:xfrm>
          <a:prstGeom prst="rect">
            <a:avLst/>
          </a:prstGeom>
          <a:noFill/>
          <a:ln w="9525">
            <a:noFill/>
            <a:miter lim="800000"/>
            <a:headEnd/>
            <a:tailEnd/>
          </a:ln>
        </p:spPr>
      </p:pic>
      <p:pic>
        <p:nvPicPr>
          <p:cNvPr id="46087" name="Picture 3"/>
          <p:cNvPicPr>
            <a:picLocks noChangeAspect="1" noChangeArrowheads="1"/>
          </p:cNvPicPr>
          <p:nvPr/>
        </p:nvPicPr>
        <p:blipFill>
          <a:blip r:embed="rId3" cstate="print"/>
          <a:srcRect/>
          <a:stretch>
            <a:fillRect/>
          </a:stretch>
        </p:blipFill>
        <p:spPr bwMode="auto">
          <a:xfrm>
            <a:off x="5168900" y="1846263"/>
            <a:ext cx="4371975" cy="3527425"/>
          </a:xfrm>
          <a:prstGeom prst="rect">
            <a:avLst/>
          </a:prstGeom>
          <a:noFill/>
          <a:ln w="9525">
            <a:noFill/>
            <a:miter lim="800000"/>
            <a:headEnd/>
            <a:tailEnd/>
          </a:ln>
        </p:spPr>
      </p:pic>
      <p:sp>
        <p:nvSpPr>
          <p:cNvPr id="46088" name="TextBox 7"/>
          <p:cNvSpPr txBox="1">
            <a:spLocks noChangeArrowheads="1"/>
          </p:cNvSpPr>
          <p:nvPr/>
        </p:nvSpPr>
        <p:spPr bwMode="auto">
          <a:xfrm>
            <a:off x="560388" y="5661025"/>
            <a:ext cx="4321175" cy="522288"/>
          </a:xfrm>
          <a:prstGeom prst="rect">
            <a:avLst/>
          </a:prstGeom>
          <a:noFill/>
          <a:ln w="9525">
            <a:noFill/>
            <a:miter lim="800000"/>
            <a:headEnd/>
            <a:tailEnd/>
          </a:ln>
        </p:spPr>
        <p:txBody>
          <a:bodyPr>
            <a:spAutoFit/>
          </a:bodyPr>
          <a:lstStyle/>
          <a:p>
            <a:pPr algn="ctr"/>
            <a:r>
              <a:rPr lang="en-AU" sz="2800"/>
              <a:t>Aggregate of six LOBs</a:t>
            </a:r>
          </a:p>
        </p:txBody>
      </p:sp>
      <p:sp>
        <p:nvSpPr>
          <p:cNvPr id="46089" name="TextBox 8"/>
          <p:cNvSpPr txBox="1">
            <a:spLocks noChangeArrowheads="1"/>
          </p:cNvSpPr>
          <p:nvPr/>
        </p:nvSpPr>
        <p:spPr bwMode="auto">
          <a:xfrm>
            <a:off x="5097463" y="5589588"/>
            <a:ext cx="4321175" cy="522287"/>
          </a:xfrm>
          <a:prstGeom prst="rect">
            <a:avLst/>
          </a:prstGeom>
          <a:noFill/>
          <a:ln w="9525">
            <a:noFill/>
            <a:miter lim="800000"/>
            <a:headEnd/>
            <a:tailEnd/>
          </a:ln>
        </p:spPr>
        <p:txBody>
          <a:bodyPr>
            <a:spAutoFit/>
          </a:bodyPr>
          <a:lstStyle/>
          <a:p>
            <a:pPr algn="ctr"/>
            <a:r>
              <a:rPr lang="en-AU" sz="2800"/>
              <a:t>LOB4 only</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AU" smtClean="0"/>
              <a:t>One-Year risk horizon</a:t>
            </a:r>
            <a:br>
              <a:rPr lang="en-AU" smtClean="0"/>
            </a:br>
            <a:r>
              <a:rPr lang="en-AU" smtClean="0"/>
              <a:t>Aggregate of six LOBs</a:t>
            </a:r>
          </a:p>
        </p:txBody>
      </p:sp>
      <p:sp>
        <p:nvSpPr>
          <p:cNvPr id="47107" name="Content Placeholder 2"/>
          <p:cNvSpPr>
            <a:spLocks noGrp="1"/>
          </p:cNvSpPr>
          <p:nvPr>
            <p:ph idx="1"/>
          </p:nvPr>
        </p:nvSpPr>
        <p:spPr/>
        <p:txBody>
          <a:bodyPr/>
          <a:lstStyle/>
          <a:p>
            <a:pPr>
              <a:buFont typeface="Arial" charset="0"/>
              <a:buNone/>
            </a:pPr>
            <a:r>
              <a:rPr lang="en-AU" b="1" smtClean="0">
                <a:solidFill>
                  <a:srgbClr val="94A61F"/>
                </a:solidFill>
              </a:rPr>
              <a:t>Which LOB is in distress if the aggregate is in distress?</a:t>
            </a:r>
          </a:p>
          <a:p>
            <a:pPr>
              <a:buFont typeface="Arial" charset="0"/>
              <a:buNone/>
            </a:pPr>
            <a:endParaRPr lang="en-AU" b="1" smtClean="0">
              <a:solidFill>
                <a:srgbClr val="94A61F"/>
              </a:solidFill>
            </a:endParaRPr>
          </a:p>
          <a:p>
            <a:r>
              <a:rPr lang="en-AU" b="1" smtClean="0">
                <a:solidFill>
                  <a:schemeClr val="tx1"/>
                </a:solidFill>
              </a:rPr>
              <a:t>LOB3 and LOB1 are in </a:t>
            </a:r>
          </a:p>
          <a:p>
            <a:pPr>
              <a:buFont typeface="Arial" charset="0"/>
              <a:buNone/>
            </a:pPr>
            <a:r>
              <a:rPr lang="en-AU" b="1" smtClean="0">
                <a:solidFill>
                  <a:schemeClr val="tx1"/>
                </a:solidFill>
              </a:rPr>
              <a:t>	distress if the aggregate</a:t>
            </a:r>
          </a:p>
          <a:p>
            <a:pPr>
              <a:buFont typeface="Arial" charset="0"/>
              <a:buNone/>
            </a:pPr>
            <a:r>
              <a:rPr lang="en-AU" b="1" smtClean="0">
                <a:solidFill>
                  <a:schemeClr val="tx1"/>
                </a:solidFill>
              </a:rPr>
              <a:t>	is in distress</a:t>
            </a:r>
          </a:p>
          <a:p>
            <a:r>
              <a:rPr lang="en-AU" b="1" smtClean="0">
                <a:solidFill>
                  <a:schemeClr val="tx1"/>
                </a:solidFill>
              </a:rPr>
              <a:t>Why? LOB3 and LOB1</a:t>
            </a:r>
          </a:p>
          <a:p>
            <a:pPr>
              <a:buFont typeface="Arial" charset="0"/>
              <a:buNone/>
            </a:pPr>
            <a:r>
              <a:rPr lang="en-AU" b="1" smtClean="0">
                <a:solidFill>
                  <a:schemeClr val="tx1"/>
                </a:solidFill>
              </a:rPr>
              <a:t>	have the bulk of the </a:t>
            </a:r>
          </a:p>
          <a:p>
            <a:pPr>
              <a:buFont typeface="Arial" charset="0"/>
              <a:buNone/>
            </a:pPr>
            <a:r>
              <a:rPr lang="en-AU" b="1" smtClean="0">
                <a:solidFill>
                  <a:schemeClr val="tx1"/>
                </a:solidFill>
              </a:rPr>
              <a:t>	payments in the distress</a:t>
            </a:r>
          </a:p>
          <a:p>
            <a:pPr>
              <a:buFont typeface="Arial" charset="0"/>
              <a:buNone/>
            </a:pPr>
            <a:r>
              <a:rPr lang="en-AU" b="1" smtClean="0">
                <a:solidFill>
                  <a:schemeClr val="tx1"/>
                </a:solidFill>
              </a:rPr>
              <a:t>	year (inset).</a:t>
            </a:r>
          </a:p>
        </p:txBody>
      </p:sp>
      <p:sp>
        <p:nvSpPr>
          <p:cNvPr id="4" name="Slide Number Placeholder 3"/>
          <p:cNvSpPr>
            <a:spLocks noGrp="1"/>
          </p:cNvSpPr>
          <p:nvPr>
            <p:ph type="sldNum" sz="quarter" idx="10"/>
          </p:nvPr>
        </p:nvSpPr>
        <p:spPr/>
        <p:txBody>
          <a:bodyPr/>
          <a:lstStyle/>
          <a:p>
            <a:pPr>
              <a:defRPr/>
            </a:pPr>
            <a:fld id="{F031F9A3-6042-4E2A-9D38-5B84C2E233D7}" type="slidenum">
              <a:rPr lang="en-US"/>
              <a:pPr>
                <a:defRPr/>
              </a:pPr>
              <a:t>58</a:t>
            </a:fld>
            <a:endParaRPr lang="en-US"/>
          </a:p>
        </p:txBody>
      </p:sp>
      <p:pic>
        <p:nvPicPr>
          <p:cNvPr id="47110" name="Picture 3"/>
          <p:cNvPicPr>
            <a:picLocks noChangeAspect="1" noChangeArrowheads="1"/>
          </p:cNvPicPr>
          <p:nvPr/>
        </p:nvPicPr>
        <p:blipFill>
          <a:blip r:embed="rId2" cstate="print"/>
          <a:srcRect/>
          <a:stretch>
            <a:fillRect/>
          </a:stretch>
        </p:blipFill>
        <p:spPr bwMode="auto">
          <a:xfrm>
            <a:off x="4679950" y="2339975"/>
            <a:ext cx="4857750" cy="3276600"/>
          </a:xfrm>
          <a:prstGeom prst="rect">
            <a:avLst/>
          </a:prstGeom>
          <a:noFill/>
          <a:ln w="9525">
            <a:noFill/>
            <a:miter lim="800000"/>
            <a:headEnd/>
            <a:tailEnd/>
          </a:ln>
        </p:spPr>
      </p:pic>
      <p:pic>
        <p:nvPicPr>
          <p:cNvPr id="47111" name="Picture 7"/>
          <p:cNvPicPr>
            <a:picLocks noChangeAspect="1" noChangeArrowheads="1"/>
          </p:cNvPicPr>
          <p:nvPr/>
        </p:nvPicPr>
        <p:blipFill>
          <a:blip r:embed="rId3" cstate="print"/>
          <a:srcRect/>
          <a:stretch>
            <a:fillRect/>
          </a:stretch>
        </p:blipFill>
        <p:spPr bwMode="auto">
          <a:xfrm>
            <a:off x="7559675" y="3257550"/>
            <a:ext cx="2073275" cy="1539875"/>
          </a:xfrm>
          <a:prstGeom prst="rect">
            <a:avLst/>
          </a:prstGeom>
          <a:noFill/>
          <a:ln w="15875">
            <a:solidFill>
              <a:schemeClr val="tx1"/>
            </a:solid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smtClean="0"/>
              <a:t>Solvency II – Economic Balance Sheet</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6A48CDA7-572F-471E-A3A4-6CB5573E8471}" type="slidenum">
              <a:rPr lang="en-US"/>
              <a:pPr fontAlgn="base">
                <a:spcBef>
                  <a:spcPct val="0"/>
                </a:spcBef>
                <a:spcAft>
                  <a:spcPct val="0"/>
                </a:spcAft>
                <a:defRPr/>
              </a:pPr>
              <a:t>5</a:t>
            </a:fld>
            <a:endParaRPr lang="en-US"/>
          </a:p>
        </p:txBody>
      </p:sp>
      <p:pic>
        <p:nvPicPr>
          <p:cNvPr id="12293" name="Content Placeholder 5" descr="HS1.png"/>
          <p:cNvPicPr>
            <a:picLocks noGrp="1" noChangeAspect="1"/>
          </p:cNvPicPr>
          <p:nvPr>
            <p:ph idx="1"/>
          </p:nvPr>
        </p:nvPicPr>
        <p:blipFill>
          <a:blip r:embed="rId2" cstate="print"/>
          <a:srcRect/>
          <a:stretch>
            <a:fillRect/>
          </a:stretch>
        </p:blipFill>
        <p:spPr>
          <a:xfrm>
            <a:off x="1136650" y="1412875"/>
            <a:ext cx="7491413" cy="4895850"/>
          </a:xfr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AU" smtClean="0"/>
              <a:t>Ultimate Year Risk Horizon</a:t>
            </a:r>
          </a:p>
        </p:txBody>
      </p:sp>
      <p:sp>
        <p:nvSpPr>
          <p:cNvPr id="48131" name="Content Placeholder 2"/>
          <p:cNvSpPr>
            <a:spLocks noGrp="1"/>
          </p:cNvSpPr>
          <p:nvPr>
            <p:ph idx="1"/>
          </p:nvPr>
        </p:nvSpPr>
        <p:spPr/>
        <p:txBody>
          <a:bodyPr/>
          <a:lstStyle/>
          <a:p>
            <a:r>
              <a:rPr lang="en-AU" smtClean="0"/>
              <a:t>Allocation of capital</a:t>
            </a:r>
          </a:p>
          <a:p>
            <a:pPr>
              <a:buFont typeface="Arial" charset="0"/>
              <a:buNone/>
            </a:pPr>
            <a:r>
              <a:rPr lang="en-AU" smtClean="0"/>
              <a:t>	in the Ultimate Year</a:t>
            </a:r>
          </a:p>
          <a:p>
            <a:pPr>
              <a:buFont typeface="Arial" charset="0"/>
              <a:buNone/>
            </a:pPr>
            <a:r>
              <a:rPr lang="en-AU" smtClean="0"/>
              <a:t>	Risk Horizon framework</a:t>
            </a:r>
          </a:p>
        </p:txBody>
      </p:sp>
      <p:sp>
        <p:nvSpPr>
          <p:cNvPr id="4" name="Slide Number Placeholder 3"/>
          <p:cNvSpPr>
            <a:spLocks noGrp="1"/>
          </p:cNvSpPr>
          <p:nvPr>
            <p:ph type="sldNum" sz="quarter" idx="10"/>
          </p:nvPr>
        </p:nvSpPr>
        <p:spPr/>
        <p:txBody>
          <a:bodyPr/>
          <a:lstStyle/>
          <a:p>
            <a:pPr>
              <a:defRPr/>
            </a:pPr>
            <a:fld id="{8445D4C9-A75A-4615-BE42-9656DB73C93B}" type="slidenum">
              <a:rPr lang="en-US"/>
              <a:pPr>
                <a:defRPr/>
              </a:pPr>
              <a:t>59</a:t>
            </a:fld>
            <a:endParaRPr lang="en-US"/>
          </a:p>
        </p:txBody>
      </p:sp>
      <p:pic>
        <p:nvPicPr>
          <p:cNvPr id="48134" name="Picture 2"/>
          <p:cNvPicPr>
            <a:picLocks noChangeAspect="1" noChangeArrowheads="1"/>
          </p:cNvPicPr>
          <p:nvPr/>
        </p:nvPicPr>
        <p:blipFill>
          <a:blip r:embed="rId2" cstate="print"/>
          <a:srcRect/>
          <a:stretch>
            <a:fillRect/>
          </a:stretch>
        </p:blipFill>
        <p:spPr bwMode="auto">
          <a:xfrm>
            <a:off x="4178300" y="1989138"/>
            <a:ext cx="5238750" cy="2886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4"/>
          <p:cNvPicPr>
            <a:picLocks noChangeAspect="1" noChangeArrowheads="1"/>
          </p:cNvPicPr>
          <p:nvPr/>
        </p:nvPicPr>
        <p:blipFill>
          <a:blip r:embed="rId2" cstate="print"/>
          <a:srcRect/>
          <a:stretch>
            <a:fillRect/>
          </a:stretch>
        </p:blipFill>
        <p:spPr bwMode="auto">
          <a:xfrm>
            <a:off x="4737100" y="3933825"/>
            <a:ext cx="4838700" cy="2428875"/>
          </a:xfrm>
          <a:prstGeom prst="rect">
            <a:avLst/>
          </a:prstGeom>
          <a:noFill/>
          <a:ln w="9525">
            <a:noFill/>
            <a:miter lim="800000"/>
            <a:headEnd/>
            <a:tailEnd/>
          </a:ln>
        </p:spPr>
      </p:pic>
      <p:sp>
        <p:nvSpPr>
          <p:cNvPr id="49155" name="Title 1"/>
          <p:cNvSpPr>
            <a:spLocks noGrp="1"/>
          </p:cNvSpPr>
          <p:nvPr>
            <p:ph type="title"/>
          </p:nvPr>
        </p:nvSpPr>
        <p:spPr/>
        <p:txBody>
          <a:bodyPr/>
          <a:lstStyle/>
          <a:p>
            <a:r>
              <a:rPr lang="en-AU" smtClean="0"/>
              <a:t>Ultimate-year risk horizon</a:t>
            </a:r>
            <a:br>
              <a:rPr lang="en-AU" smtClean="0"/>
            </a:br>
            <a:r>
              <a:rPr lang="en-AU" smtClean="0"/>
              <a:t>Aggregate of six LOBs</a:t>
            </a:r>
          </a:p>
        </p:txBody>
      </p:sp>
      <p:sp>
        <p:nvSpPr>
          <p:cNvPr id="49156" name="Content Placeholder 2"/>
          <p:cNvSpPr>
            <a:spLocks noGrp="1"/>
          </p:cNvSpPr>
          <p:nvPr>
            <p:ph idx="1"/>
          </p:nvPr>
        </p:nvSpPr>
        <p:spPr/>
        <p:txBody>
          <a:bodyPr/>
          <a:lstStyle/>
          <a:p>
            <a:r>
              <a:rPr lang="en-AU" smtClean="0"/>
              <a:t>MVM is calculated based </a:t>
            </a:r>
          </a:p>
          <a:p>
            <a:pPr>
              <a:buFont typeface="Arial" charset="0"/>
              <a:buNone/>
            </a:pPr>
            <a:r>
              <a:rPr lang="en-AU" smtClean="0"/>
              <a:t>	on the VaR ‘to run-off’ for </a:t>
            </a:r>
          </a:p>
          <a:p>
            <a:pPr>
              <a:buFont typeface="Arial" charset="0"/>
              <a:buNone/>
            </a:pPr>
            <a:r>
              <a:rPr lang="en-AU" smtClean="0"/>
              <a:t>	each calendar year</a:t>
            </a:r>
          </a:p>
          <a:p>
            <a:r>
              <a:rPr lang="en-AU" smtClean="0"/>
              <a:t>MVM is around 10x the </a:t>
            </a:r>
          </a:p>
          <a:p>
            <a:pPr>
              <a:buFont typeface="Arial" charset="0"/>
              <a:buNone/>
            </a:pPr>
            <a:r>
              <a:rPr lang="en-AU" smtClean="0"/>
              <a:t>	one-year risk horizon’s </a:t>
            </a:r>
          </a:p>
          <a:p>
            <a:pPr>
              <a:buFont typeface="Arial" charset="0"/>
              <a:buNone/>
            </a:pPr>
            <a:r>
              <a:rPr lang="en-AU" smtClean="0"/>
              <a:t>	MVM</a:t>
            </a:r>
          </a:p>
        </p:txBody>
      </p:sp>
      <p:sp>
        <p:nvSpPr>
          <p:cNvPr id="4" name="Slide Number Placeholder 3"/>
          <p:cNvSpPr>
            <a:spLocks noGrp="1"/>
          </p:cNvSpPr>
          <p:nvPr>
            <p:ph type="sldNum" sz="quarter" idx="10"/>
          </p:nvPr>
        </p:nvSpPr>
        <p:spPr/>
        <p:txBody>
          <a:bodyPr/>
          <a:lstStyle/>
          <a:p>
            <a:pPr>
              <a:defRPr/>
            </a:pPr>
            <a:fld id="{004EA3AC-BEB6-4D01-BEB0-8F0FFDCCFEE4}" type="slidenum">
              <a:rPr lang="en-US"/>
              <a:pPr>
                <a:defRPr/>
              </a:pPr>
              <a:t>60</a:t>
            </a:fld>
            <a:endParaRPr lang="en-US"/>
          </a:p>
        </p:txBody>
      </p:sp>
      <p:pic>
        <p:nvPicPr>
          <p:cNvPr id="49159" name="Picture 2"/>
          <p:cNvPicPr>
            <a:picLocks noChangeAspect="1" noChangeArrowheads="1"/>
          </p:cNvPicPr>
          <p:nvPr/>
        </p:nvPicPr>
        <p:blipFill>
          <a:blip r:embed="rId3" cstate="print"/>
          <a:srcRect/>
          <a:stretch>
            <a:fillRect/>
          </a:stretch>
        </p:blipFill>
        <p:spPr bwMode="auto">
          <a:xfrm>
            <a:off x="4737100" y="1538288"/>
            <a:ext cx="4838700" cy="2428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AU" smtClean="0"/>
              <a:t>Fungibility and Ring-fencing</a:t>
            </a:r>
            <a:br>
              <a:rPr lang="en-AU" smtClean="0"/>
            </a:br>
            <a:r>
              <a:rPr lang="en-AU" smtClean="0"/>
              <a:t>by example – drawing on the risk fund</a:t>
            </a:r>
          </a:p>
        </p:txBody>
      </p:sp>
      <p:sp>
        <p:nvSpPr>
          <p:cNvPr id="50179" name="Content Placeholder 2"/>
          <p:cNvSpPr>
            <a:spLocks noGrp="1"/>
          </p:cNvSpPr>
          <p:nvPr>
            <p:ph idx="1"/>
          </p:nvPr>
        </p:nvSpPr>
        <p:spPr/>
        <p:txBody>
          <a:bodyPr anchor="b"/>
          <a:lstStyle/>
          <a:p>
            <a:pPr lvl="4"/>
            <a:r>
              <a:rPr lang="en-AU" smtClean="0"/>
              <a:t> In the case of fungibility the risk fund is smaller since it is expected to be supplemented by surpluses from other LOBs/portfolios.</a:t>
            </a:r>
          </a:p>
        </p:txBody>
      </p:sp>
      <p:sp>
        <p:nvSpPr>
          <p:cNvPr id="4" name="Slide Number Placeholder 3"/>
          <p:cNvSpPr>
            <a:spLocks noGrp="1"/>
          </p:cNvSpPr>
          <p:nvPr>
            <p:ph type="sldNum" sz="quarter" idx="10"/>
          </p:nvPr>
        </p:nvSpPr>
        <p:spPr/>
        <p:txBody>
          <a:bodyPr/>
          <a:lstStyle/>
          <a:p>
            <a:pPr>
              <a:defRPr/>
            </a:pPr>
            <a:fld id="{BE773948-B38C-499A-A470-EB1A1AA7CA5A}" type="slidenum">
              <a:rPr lang="en-US"/>
              <a:pPr>
                <a:defRPr/>
              </a:pPr>
              <a:t>61</a:t>
            </a:fld>
            <a:endParaRPr lang="en-US"/>
          </a:p>
        </p:txBody>
      </p:sp>
      <p:sp>
        <p:nvSpPr>
          <p:cNvPr id="50182" name="TextBox 14"/>
          <p:cNvSpPr txBox="1">
            <a:spLocks noChangeArrowheads="1"/>
          </p:cNvSpPr>
          <p:nvPr/>
        </p:nvSpPr>
        <p:spPr bwMode="auto">
          <a:xfrm>
            <a:off x="1441450" y="3822700"/>
            <a:ext cx="774700" cy="369888"/>
          </a:xfrm>
          <a:prstGeom prst="rect">
            <a:avLst/>
          </a:prstGeom>
          <a:noFill/>
          <a:ln w="9525">
            <a:noFill/>
            <a:miter lim="800000"/>
            <a:headEnd/>
            <a:tailEnd/>
          </a:ln>
        </p:spPr>
        <p:txBody>
          <a:bodyPr wrap="none">
            <a:spAutoFit/>
          </a:bodyPr>
          <a:lstStyle/>
          <a:p>
            <a:r>
              <a:rPr lang="en-AU"/>
              <a:t>LOB1</a:t>
            </a:r>
          </a:p>
        </p:txBody>
      </p:sp>
      <p:sp>
        <p:nvSpPr>
          <p:cNvPr id="50183" name="TextBox 15"/>
          <p:cNvSpPr txBox="1">
            <a:spLocks noChangeArrowheads="1"/>
          </p:cNvSpPr>
          <p:nvPr/>
        </p:nvSpPr>
        <p:spPr bwMode="auto">
          <a:xfrm>
            <a:off x="1441450" y="4365625"/>
            <a:ext cx="774700" cy="369888"/>
          </a:xfrm>
          <a:prstGeom prst="rect">
            <a:avLst/>
          </a:prstGeom>
          <a:noFill/>
          <a:ln w="9525">
            <a:noFill/>
            <a:miter lim="800000"/>
            <a:headEnd/>
            <a:tailEnd/>
          </a:ln>
        </p:spPr>
        <p:txBody>
          <a:bodyPr wrap="none">
            <a:spAutoFit/>
          </a:bodyPr>
          <a:lstStyle/>
          <a:p>
            <a:r>
              <a:rPr lang="en-AU"/>
              <a:t>LOB2</a:t>
            </a:r>
          </a:p>
        </p:txBody>
      </p:sp>
      <p:cxnSp>
        <p:nvCxnSpPr>
          <p:cNvPr id="23" name="Straight Arrow Connector 22"/>
          <p:cNvCxnSpPr>
            <a:endCxn id="45" idx="1"/>
          </p:cNvCxnSpPr>
          <p:nvPr/>
        </p:nvCxnSpPr>
        <p:spPr>
          <a:xfrm rot="5400000">
            <a:off x="4358481" y="4274344"/>
            <a:ext cx="865188" cy="3238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953000" y="3635375"/>
            <a:ext cx="3168650" cy="646113"/>
          </a:xfrm>
          <a:prstGeom prst="rect">
            <a:avLst/>
          </a:prstGeom>
          <a:noFill/>
          <a:ln>
            <a:solidFill>
              <a:schemeClr val="accent1">
                <a:shade val="50000"/>
              </a:schemeClr>
            </a:solidFill>
          </a:ln>
        </p:spPr>
        <p:txBody>
          <a:bodyPr>
            <a:spAutoFit/>
          </a:bodyPr>
          <a:lstStyle/>
          <a:p>
            <a:pPr>
              <a:defRPr/>
            </a:pPr>
            <a:r>
              <a:rPr lang="en-AU" dirty="0">
                <a:latin typeface="Arial" pitchFamily="34" charset="0"/>
              </a:rPr>
              <a:t>Drawing on risk fund if LOB1, LOB2 fungible </a:t>
            </a:r>
          </a:p>
        </p:txBody>
      </p:sp>
      <p:sp>
        <p:nvSpPr>
          <p:cNvPr id="25" name="TextBox 24"/>
          <p:cNvSpPr txBox="1"/>
          <p:nvPr/>
        </p:nvSpPr>
        <p:spPr>
          <a:xfrm>
            <a:off x="5961063" y="4665663"/>
            <a:ext cx="3529012" cy="923925"/>
          </a:xfrm>
          <a:prstGeom prst="rect">
            <a:avLst/>
          </a:prstGeom>
          <a:noFill/>
          <a:ln>
            <a:solidFill>
              <a:schemeClr val="accent1">
                <a:shade val="50000"/>
              </a:schemeClr>
            </a:solidFill>
          </a:ln>
        </p:spPr>
        <p:txBody>
          <a:bodyPr>
            <a:spAutoFit/>
          </a:bodyPr>
          <a:lstStyle/>
          <a:p>
            <a:pPr>
              <a:defRPr/>
            </a:pPr>
            <a:r>
              <a:rPr lang="en-AU" dirty="0">
                <a:latin typeface="Arial" pitchFamily="34" charset="0"/>
              </a:rPr>
              <a:t>Drawing on risk fund if LOB1, LOB2 not fungible; surplus retained in LOB1 </a:t>
            </a:r>
          </a:p>
        </p:txBody>
      </p:sp>
      <p:sp>
        <p:nvSpPr>
          <p:cNvPr id="15" name="Rectangle 14"/>
          <p:cNvSpPr/>
          <p:nvPr/>
        </p:nvSpPr>
        <p:spPr bwMode="auto">
          <a:xfrm>
            <a:off x="2000250" y="2349500"/>
            <a:ext cx="215900" cy="2889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17" name="Rectangle 16"/>
          <p:cNvSpPr/>
          <p:nvPr/>
        </p:nvSpPr>
        <p:spPr bwMode="auto">
          <a:xfrm>
            <a:off x="992188" y="2349500"/>
            <a:ext cx="1008062" cy="2889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18" name="Rectangle 13"/>
          <p:cNvSpPr/>
          <p:nvPr/>
        </p:nvSpPr>
        <p:spPr bwMode="auto">
          <a:xfrm>
            <a:off x="992188" y="2349500"/>
            <a:ext cx="1223962" cy="288925"/>
          </a:xfrm>
          <a:prstGeom prst="rect">
            <a:avLst/>
          </a:prstGeom>
          <a:noFill/>
          <a:ln w="12700">
            <a:solidFill>
              <a:srgbClr val="202C3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cxnSp>
        <p:nvCxnSpPr>
          <p:cNvPr id="29" name="Straight Connector 28"/>
          <p:cNvCxnSpPr/>
          <p:nvPr/>
        </p:nvCxnSpPr>
        <p:spPr>
          <a:xfrm rot="5400000">
            <a:off x="1892300" y="2457450"/>
            <a:ext cx="647700" cy="0"/>
          </a:xfrm>
          <a:prstGeom prst="line">
            <a:avLst/>
          </a:prstGeom>
          <a:ln w="25400">
            <a:solidFill>
              <a:srgbClr val="202C34"/>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2241550" y="2349500"/>
            <a:ext cx="911225" cy="287338"/>
          </a:xfrm>
          <a:prstGeom prst="rect">
            <a:avLst/>
          </a:prstGeom>
          <a:solidFill>
            <a:schemeClr val="bg1"/>
          </a:solidFill>
          <a:ln w="12700">
            <a:solidFill>
              <a:srgbClr val="E20177"/>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dirty="0"/>
          </a:p>
        </p:txBody>
      </p:sp>
      <p:sp>
        <p:nvSpPr>
          <p:cNvPr id="50192" name="TextBox 30"/>
          <p:cNvSpPr txBox="1">
            <a:spLocks noChangeArrowheads="1"/>
          </p:cNvSpPr>
          <p:nvPr/>
        </p:nvSpPr>
        <p:spPr bwMode="auto">
          <a:xfrm>
            <a:off x="631825" y="2852738"/>
            <a:ext cx="720725" cy="369887"/>
          </a:xfrm>
          <a:prstGeom prst="rect">
            <a:avLst/>
          </a:prstGeom>
          <a:noFill/>
          <a:ln w="9525">
            <a:solidFill>
              <a:srgbClr val="94A61F"/>
            </a:solidFill>
            <a:miter lim="800000"/>
            <a:headEnd/>
            <a:tailEnd/>
          </a:ln>
        </p:spPr>
        <p:txBody>
          <a:bodyPr>
            <a:spAutoFit/>
          </a:bodyPr>
          <a:lstStyle/>
          <a:p>
            <a:pPr algn="ctr"/>
            <a:r>
              <a:rPr lang="en-AU"/>
              <a:t>Loss</a:t>
            </a:r>
          </a:p>
        </p:txBody>
      </p:sp>
      <p:sp>
        <p:nvSpPr>
          <p:cNvPr id="50193" name="TextBox 31"/>
          <p:cNvSpPr txBox="1">
            <a:spLocks noChangeArrowheads="1"/>
          </p:cNvSpPr>
          <p:nvPr/>
        </p:nvSpPr>
        <p:spPr bwMode="auto">
          <a:xfrm>
            <a:off x="560388" y="1557338"/>
            <a:ext cx="1008062" cy="368300"/>
          </a:xfrm>
          <a:prstGeom prst="rect">
            <a:avLst/>
          </a:prstGeom>
          <a:noFill/>
          <a:ln w="9525">
            <a:solidFill>
              <a:srgbClr val="94A61F"/>
            </a:solidFill>
            <a:miter lim="800000"/>
            <a:headEnd/>
            <a:tailEnd/>
          </a:ln>
        </p:spPr>
        <p:txBody>
          <a:bodyPr>
            <a:spAutoFit/>
          </a:bodyPr>
          <a:lstStyle/>
          <a:p>
            <a:pPr algn="ctr"/>
            <a:r>
              <a:rPr lang="en-AU"/>
              <a:t>Surplus</a:t>
            </a:r>
          </a:p>
        </p:txBody>
      </p:sp>
      <p:sp>
        <p:nvSpPr>
          <p:cNvPr id="50194" name="TextBox 32"/>
          <p:cNvSpPr txBox="1">
            <a:spLocks noChangeArrowheads="1"/>
          </p:cNvSpPr>
          <p:nvPr/>
        </p:nvSpPr>
        <p:spPr bwMode="auto">
          <a:xfrm>
            <a:off x="2216150" y="2997200"/>
            <a:ext cx="792163" cy="368300"/>
          </a:xfrm>
          <a:prstGeom prst="rect">
            <a:avLst/>
          </a:prstGeom>
          <a:noFill/>
          <a:ln w="9525">
            <a:solidFill>
              <a:srgbClr val="202C34"/>
            </a:solidFill>
            <a:miter lim="800000"/>
            <a:headEnd/>
            <a:tailEnd/>
          </a:ln>
        </p:spPr>
        <p:txBody>
          <a:bodyPr>
            <a:spAutoFit/>
          </a:bodyPr>
          <a:lstStyle/>
          <a:p>
            <a:pPr algn="ctr"/>
            <a:r>
              <a:rPr lang="en-AU"/>
              <a:t>Mean</a:t>
            </a:r>
          </a:p>
        </p:txBody>
      </p:sp>
      <p:sp>
        <p:nvSpPr>
          <p:cNvPr id="50195" name="TextBox 33"/>
          <p:cNvSpPr txBox="1">
            <a:spLocks noChangeArrowheads="1"/>
          </p:cNvSpPr>
          <p:nvPr/>
        </p:nvSpPr>
        <p:spPr bwMode="auto">
          <a:xfrm>
            <a:off x="3781425" y="2305050"/>
            <a:ext cx="2520950" cy="368300"/>
          </a:xfrm>
          <a:prstGeom prst="rect">
            <a:avLst/>
          </a:prstGeom>
          <a:noFill/>
          <a:ln w="9525">
            <a:solidFill>
              <a:srgbClr val="94A61F"/>
            </a:solidFill>
            <a:miter lim="800000"/>
            <a:headEnd/>
            <a:tailEnd/>
          </a:ln>
        </p:spPr>
        <p:txBody>
          <a:bodyPr>
            <a:spAutoFit/>
          </a:bodyPr>
          <a:lstStyle/>
          <a:p>
            <a:pPr algn="ctr"/>
            <a:r>
              <a:rPr lang="en-AU"/>
              <a:t>Unexpected loss</a:t>
            </a:r>
          </a:p>
        </p:txBody>
      </p:sp>
      <p:cxnSp>
        <p:nvCxnSpPr>
          <p:cNvPr id="36" name="Straight Arrow Connector 35"/>
          <p:cNvCxnSpPr>
            <a:stCxn id="50193" idx="2"/>
            <a:endCxn id="15" idx="0"/>
          </p:cNvCxnSpPr>
          <p:nvPr/>
        </p:nvCxnSpPr>
        <p:spPr>
          <a:xfrm rot="16200000" flipH="1">
            <a:off x="1374776" y="1616075"/>
            <a:ext cx="423862" cy="1042987"/>
          </a:xfrm>
          <a:prstGeom prst="straightConnector1">
            <a:avLst/>
          </a:prstGeom>
          <a:ln>
            <a:solidFill>
              <a:srgbClr val="202C34"/>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50192" idx="0"/>
          </p:cNvCxnSpPr>
          <p:nvPr/>
        </p:nvCxnSpPr>
        <p:spPr>
          <a:xfrm rot="5400000" flipH="1" flipV="1">
            <a:off x="1027906" y="2456657"/>
            <a:ext cx="360363" cy="431800"/>
          </a:xfrm>
          <a:prstGeom prst="straightConnector1">
            <a:avLst/>
          </a:prstGeom>
          <a:ln>
            <a:solidFill>
              <a:srgbClr val="202C34"/>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50194" idx="0"/>
          </p:cNvCxnSpPr>
          <p:nvPr/>
        </p:nvCxnSpPr>
        <p:spPr>
          <a:xfrm rot="16200000" flipV="1">
            <a:off x="2306638" y="2690812"/>
            <a:ext cx="215900" cy="396875"/>
          </a:xfrm>
          <a:prstGeom prst="straightConnector1">
            <a:avLst/>
          </a:prstGeom>
          <a:ln>
            <a:solidFill>
              <a:srgbClr val="202C34"/>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50195" idx="1"/>
            <a:endCxn id="30" idx="3"/>
          </p:cNvCxnSpPr>
          <p:nvPr/>
        </p:nvCxnSpPr>
        <p:spPr>
          <a:xfrm rot="10800000" flipV="1">
            <a:off x="3152775" y="2489200"/>
            <a:ext cx="628650" cy="4763"/>
          </a:xfrm>
          <a:prstGeom prst="straightConnector1">
            <a:avLst/>
          </a:prstGeom>
          <a:ln>
            <a:solidFill>
              <a:srgbClr val="202C34"/>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2579688" y="2457450"/>
            <a:ext cx="647700" cy="0"/>
          </a:xfrm>
          <a:prstGeom prst="line">
            <a:avLst/>
          </a:prstGeom>
          <a:ln w="25400">
            <a:solidFill>
              <a:srgbClr val="E20177"/>
            </a:solidFill>
          </a:ln>
        </p:spPr>
        <p:style>
          <a:lnRef idx="1">
            <a:schemeClr val="accent1"/>
          </a:lnRef>
          <a:fillRef idx="0">
            <a:schemeClr val="accent1"/>
          </a:fillRef>
          <a:effectRef idx="0">
            <a:schemeClr val="accent1"/>
          </a:effectRef>
          <a:fontRef idx="minor">
            <a:schemeClr val="tx1"/>
          </a:fontRef>
        </p:style>
      </p:cxnSp>
      <p:sp>
        <p:nvSpPr>
          <p:cNvPr id="50201" name="TextBox 49"/>
          <p:cNvSpPr txBox="1">
            <a:spLocks noChangeArrowheads="1"/>
          </p:cNvSpPr>
          <p:nvPr/>
        </p:nvSpPr>
        <p:spPr bwMode="auto">
          <a:xfrm>
            <a:off x="2235200" y="1547813"/>
            <a:ext cx="639763" cy="368300"/>
          </a:xfrm>
          <a:prstGeom prst="rect">
            <a:avLst/>
          </a:prstGeom>
          <a:noFill/>
          <a:ln w="9525">
            <a:solidFill>
              <a:srgbClr val="94A61F"/>
            </a:solidFill>
            <a:miter lim="800000"/>
            <a:headEnd/>
            <a:tailEnd/>
          </a:ln>
        </p:spPr>
        <p:txBody>
          <a:bodyPr>
            <a:spAutoFit/>
          </a:bodyPr>
          <a:lstStyle/>
          <a:p>
            <a:pPr algn="ctr"/>
            <a:r>
              <a:rPr lang="en-AU"/>
              <a:t>VaR</a:t>
            </a:r>
          </a:p>
        </p:txBody>
      </p:sp>
      <p:grpSp>
        <p:nvGrpSpPr>
          <p:cNvPr id="50202" name="Group 71"/>
          <p:cNvGrpSpPr>
            <a:grpSpLocks/>
          </p:cNvGrpSpPr>
          <p:nvPr/>
        </p:nvGrpSpPr>
        <p:grpSpPr bwMode="auto">
          <a:xfrm>
            <a:off x="2279650" y="3644900"/>
            <a:ext cx="1223963" cy="647700"/>
            <a:chOff x="1280592" y="3645024"/>
            <a:chExt cx="1224136" cy="648072"/>
          </a:xfrm>
        </p:grpSpPr>
        <p:sp>
          <p:nvSpPr>
            <p:cNvPr id="53" name="Rectangle 52"/>
            <p:cNvSpPr/>
            <p:nvPr/>
          </p:nvSpPr>
          <p:spPr bwMode="auto">
            <a:xfrm>
              <a:off x="2288797" y="3861048"/>
              <a:ext cx="215931" cy="28909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54" name="Rectangle 53"/>
            <p:cNvSpPr/>
            <p:nvPr/>
          </p:nvSpPr>
          <p:spPr bwMode="auto">
            <a:xfrm>
              <a:off x="1280592" y="3861048"/>
              <a:ext cx="1008205" cy="2890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55" name="Rectangle 13"/>
            <p:cNvSpPr/>
            <p:nvPr/>
          </p:nvSpPr>
          <p:spPr bwMode="auto">
            <a:xfrm>
              <a:off x="1280592" y="3861048"/>
              <a:ext cx="1224136" cy="289091"/>
            </a:xfrm>
            <a:prstGeom prst="rect">
              <a:avLst/>
            </a:prstGeom>
            <a:noFill/>
            <a:ln w="12700">
              <a:solidFill>
                <a:srgbClr val="202C3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cxnSp>
          <p:nvCxnSpPr>
            <p:cNvPr id="56" name="Straight Connector 55"/>
            <p:cNvCxnSpPr/>
            <p:nvPr/>
          </p:nvCxnSpPr>
          <p:spPr>
            <a:xfrm rot="5400000">
              <a:off x="2180692" y="3969060"/>
              <a:ext cx="648072" cy="0"/>
            </a:xfrm>
            <a:prstGeom prst="line">
              <a:avLst/>
            </a:prstGeom>
            <a:ln w="25400">
              <a:solidFill>
                <a:srgbClr val="202C34"/>
              </a:solidFill>
            </a:ln>
          </p:spPr>
          <p:style>
            <a:lnRef idx="1">
              <a:schemeClr val="accent1"/>
            </a:lnRef>
            <a:fillRef idx="0">
              <a:schemeClr val="accent1"/>
            </a:fillRef>
            <a:effectRef idx="0">
              <a:schemeClr val="accent1"/>
            </a:effectRef>
            <a:fontRef idx="minor">
              <a:schemeClr val="tx1"/>
            </a:fontRef>
          </p:style>
        </p:cxnSp>
      </p:grpSp>
      <p:grpSp>
        <p:nvGrpSpPr>
          <p:cNvPr id="50203" name="Group 70"/>
          <p:cNvGrpSpPr>
            <a:grpSpLocks/>
          </p:cNvGrpSpPr>
          <p:nvPr/>
        </p:nvGrpSpPr>
        <p:grpSpPr bwMode="auto">
          <a:xfrm>
            <a:off x="2279650" y="4221163"/>
            <a:ext cx="1655763" cy="647700"/>
            <a:chOff x="1280518" y="4221088"/>
            <a:chExt cx="1655762" cy="648072"/>
          </a:xfrm>
        </p:grpSpPr>
        <p:sp>
          <p:nvSpPr>
            <p:cNvPr id="7" name="Rectangle 6"/>
            <p:cNvSpPr/>
            <p:nvPr/>
          </p:nvSpPr>
          <p:spPr bwMode="auto">
            <a:xfrm>
              <a:off x="2072681" y="4408521"/>
              <a:ext cx="863599" cy="289091"/>
            </a:xfrm>
            <a:prstGeom prst="rect">
              <a:avLst/>
            </a:prstGeom>
            <a:solidFill>
              <a:srgbClr val="E20177"/>
            </a:solidFill>
            <a:ln>
              <a:solidFill>
                <a:srgbClr val="E20177"/>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8" name="Rectangle 7"/>
            <p:cNvSpPr/>
            <p:nvPr/>
          </p:nvSpPr>
          <p:spPr bwMode="auto">
            <a:xfrm>
              <a:off x="1280518" y="4406932"/>
              <a:ext cx="792163" cy="289091"/>
            </a:xfrm>
            <a:prstGeom prst="rect">
              <a:avLst/>
            </a:prstGeom>
            <a:ln>
              <a:solidFill>
                <a:srgbClr val="202C3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cxnSp>
          <p:nvCxnSpPr>
            <p:cNvPr id="62" name="Straight Connector 61"/>
            <p:cNvCxnSpPr/>
            <p:nvPr/>
          </p:nvCxnSpPr>
          <p:spPr>
            <a:xfrm rot="5400000">
              <a:off x="1748645" y="4545124"/>
              <a:ext cx="648072" cy="0"/>
            </a:xfrm>
            <a:prstGeom prst="line">
              <a:avLst/>
            </a:prstGeom>
            <a:ln w="25400">
              <a:solidFill>
                <a:srgbClr val="202C34"/>
              </a:solidFill>
            </a:ln>
          </p:spPr>
          <p:style>
            <a:lnRef idx="1">
              <a:schemeClr val="accent1"/>
            </a:lnRef>
            <a:fillRef idx="0">
              <a:schemeClr val="accent1"/>
            </a:fillRef>
            <a:effectRef idx="0">
              <a:schemeClr val="accent1"/>
            </a:effectRef>
            <a:fontRef idx="minor">
              <a:schemeClr val="tx1"/>
            </a:fontRef>
          </p:style>
        </p:cxnSp>
      </p:grpSp>
      <p:sp>
        <p:nvSpPr>
          <p:cNvPr id="50204" name="TextBox 16"/>
          <p:cNvSpPr txBox="1">
            <a:spLocks noChangeArrowheads="1"/>
          </p:cNvSpPr>
          <p:nvPr/>
        </p:nvSpPr>
        <p:spPr bwMode="auto">
          <a:xfrm>
            <a:off x="588963" y="5046663"/>
            <a:ext cx="1627187" cy="369887"/>
          </a:xfrm>
          <a:prstGeom prst="rect">
            <a:avLst/>
          </a:prstGeom>
          <a:noFill/>
          <a:ln w="9525">
            <a:noFill/>
            <a:miter lim="800000"/>
            <a:headEnd/>
            <a:tailEnd/>
          </a:ln>
        </p:spPr>
        <p:txBody>
          <a:bodyPr wrap="none">
            <a:spAutoFit/>
          </a:bodyPr>
          <a:lstStyle/>
          <a:p>
            <a:r>
              <a:rPr lang="en-AU"/>
              <a:t>LOB1 + LOB2</a:t>
            </a:r>
          </a:p>
        </p:txBody>
      </p:sp>
      <p:sp>
        <p:nvSpPr>
          <p:cNvPr id="68" name="Rectangle 67"/>
          <p:cNvSpPr/>
          <p:nvPr/>
        </p:nvSpPr>
        <p:spPr bwMode="auto">
          <a:xfrm>
            <a:off x="4305300" y="5084763"/>
            <a:ext cx="863600" cy="288925"/>
          </a:xfrm>
          <a:prstGeom prst="rect">
            <a:avLst/>
          </a:prstGeom>
          <a:solidFill>
            <a:srgbClr val="E20177"/>
          </a:solidFill>
          <a:ln>
            <a:solidFill>
              <a:srgbClr val="E20177"/>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66" name="Rectangle 65"/>
          <p:cNvSpPr/>
          <p:nvPr/>
        </p:nvSpPr>
        <p:spPr bwMode="auto">
          <a:xfrm>
            <a:off x="2279650" y="5084763"/>
            <a:ext cx="1800225" cy="288925"/>
          </a:xfrm>
          <a:prstGeom prst="rect">
            <a:avLst/>
          </a:prstGeom>
          <a:ln>
            <a:solidFill>
              <a:srgbClr val="202C3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69" name="Rectangle 68"/>
          <p:cNvSpPr/>
          <p:nvPr/>
        </p:nvSpPr>
        <p:spPr bwMode="auto">
          <a:xfrm>
            <a:off x="4953000" y="5084763"/>
            <a:ext cx="215900" cy="288925"/>
          </a:xfrm>
          <a:prstGeom prst="rect">
            <a:avLst/>
          </a:prstGeom>
          <a:solidFill>
            <a:srgbClr val="E20177">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cxnSp>
        <p:nvCxnSpPr>
          <p:cNvPr id="67" name="Straight Connector 66"/>
          <p:cNvCxnSpPr/>
          <p:nvPr/>
        </p:nvCxnSpPr>
        <p:spPr bwMode="auto">
          <a:xfrm rot="5400000">
            <a:off x="3971925" y="5240338"/>
            <a:ext cx="647700" cy="0"/>
          </a:xfrm>
          <a:prstGeom prst="line">
            <a:avLst/>
          </a:prstGeom>
          <a:ln w="25400">
            <a:solidFill>
              <a:srgbClr val="202C34"/>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4305300" y="3059113"/>
            <a:ext cx="2376488" cy="369887"/>
          </a:xfrm>
          <a:prstGeom prst="rect">
            <a:avLst/>
          </a:prstGeom>
          <a:noFill/>
          <a:ln>
            <a:solidFill>
              <a:schemeClr val="accent1">
                <a:shade val="50000"/>
              </a:schemeClr>
            </a:solidFill>
          </a:ln>
        </p:spPr>
        <p:txBody>
          <a:bodyPr>
            <a:spAutoFit/>
          </a:bodyPr>
          <a:lstStyle/>
          <a:p>
            <a:pPr>
              <a:defRPr/>
            </a:pPr>
            <a:r>
              <a:rPr lang="en-AU" dirty="0">
                <a:latin typeface="Arial" pitchFamily="34" charset="0"/>
              </a:rPr>
              <a:t>Mean: LOB1 + LOB2  </a:t>
            </a:r>
          </a:p>
        </p:txBody>
      </p:sp>
      <p:cxnSp>
        <p:nvCxnSpPr>
          <p:cNvPr id="49" name="Straight Arrow Connector 48"/>
          <p:cNvCxnSpPr/>
          <p:nvPr/>
        </p:nvCxnSpPr>
        <p:spPr>
          <a:xfrm rot="5400000">
            <a:off x="3440113" y="4076700"/>
            <a:ext cx="172878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4" name="Left Brace 63"/>
          <p:cNvSpPr/>
          <p:nvPr/>
        </p:nvSpPr>
        <p:spPr>
          <a:xfrm rot="5400000">
            <a:off x="2460625" y="1700213"/>
            <a:ext cx="217487" cy="649288"/>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a:p>
        </p:txBody>
      </p:sp>
      <p:sp>
        <p:nvSpPr>
          <p:cNvPr id="45" name="Left Brace 44"/>
          <p:cNvSpPr/>
          <p:nvPr/>
        </p:nvSpPr>
        <p:spPr>
          <a:xfrm rot="5400000">
            <a:off x="4556920" y="4688681"/>
            <a:ext cx="144462" cy="504825"/>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a:p>
        </p:txBody>
      </p:sp>
      <p:sp>
        <p:nvSpPr>
          <p:cNvPr id="50" name="Left Brace 49"/>
          <p:cNvSpPr/>
          <p:nvPr/>
        </p:nvSpPr>
        <p:spPr>
          <a:xfrm rot="16200000">
            <a:off x="4700587" y="5121276"/>
            <a:ext cx="144463" cy="792162"/>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AU"/>
          </a:p>
        </p:txBody>
      </p:sp>
      <p:cxnSp>
        <p:nvCxnSpPr>
          <p:cNvPr id="59" name="Straight Arrow Connector 58"/>
          <p:cNvCxnSpPr>
            <a:endCxn id="50" idx="1"/>
          </p:cNvCxnSpPr>
          <p:nvPr/>
        </p:nvCxnSpPr>
        <p:spPr>
          <a:xfrm rot="10800000">
            <a:off x="4773613" y="5589588"/>
            <a:ext cx="118745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pPr eaLnBrk="1" hangingPunct="1"/>
            <a:r>
              <a:rPr lang="en-US" smtClean="0"/>
              <a:t>Consistent estimates of prior year ultimates and Solvency II Risk Measures on updating</a:t>
            </a:r>
          </a:p>
        </p:txBody>
      </p:sp>
      <p:sp>
        <p:nvSpPr>
          <p:cNvPr id="51203" name="Content Placeholder 2"/>
          <p:cNvSpPr>
            <a:spLocks noGrp="1"/>
          </p:cNvSpPr>
          <p:nvPr>
            <p:ph idx="1"/>
          </p:nvPr>
        </p:nvSpPr>
        <p:spPr/>
        <p:txBody>
          <a:bodyPr/>
          <a:lstStyle/>
          <a:p>
            <a:pPr eaLnBrk="1" hangingPunct="1"/>
            <a:r>
              <a:rPr lang="en-US" sz="2000" smtClean="0"/>
              <a:t>Total reserve increases from year to year (with same accident (underwriting) exposure as previous year)</a:t>
            </a:r>
          </a:p>
          <a:p>
            <a:pPr eaLnBrk="1" hangingPunct="1"/>
            <a:r>
              <a:rPr lang="en-US" sz="2000" smtClean="0"/>
              <a:t>What does a calendar year trend (inflation) of 5%  imply in terms of  estimates of prior year ultimates, loss reserves and  premiums (per unit risk)? </a:t>
            </a:r>
          </a:p>
          <a:p>
            <a:pPr eaLnBrk="1" hangingPunct="1"/>
            <a:r>
              <a:rPr lang="en-US" sz="2000" smtClean="0"/>
              <a:t>AXIOM</a:t>
            </a:r>
          </a:p>
          <a:p>
            <a:pPr eaLnBrk="1" hangingPunct="1">
              <a:buFont typeface="Arial" charset="0"/>
              <a:buNone/>
            </a:pPr>
            <a:r>
              <a:rPr lang="en-US" sz="2000" smtClean="0"/>
              <a:t>	Calendar year trends (inflation) project (impact) both the prior and future accident (underwriting) years</a:t>
            </a:r>
          </a:p>
          <a:p>
            <a:pPr eaLnBrk="1" hangingPunct="1">
              <a:buFont typeface="Arial" charset="0"/>
              <a:buNone/>
            </a:pPr>
            <a:r>
              <a:rPr lang="en-US" sz="2000" smtClean="0"/>
              <a:t>       Here is a simple example that illustrates the main ideas that reserve increases do not represent under-reserving. Indeed, they are necessary in order to maintain consistent estimates of prior year ultimates as the company writes new underwriting (accident) years). </a:t>
            </a:r>
          </a:p>
          <a:p>
            <a:pPr eaLnBrk="1" hangingPunct="1">
              <a:buFont typeface="Arial" charset="0"/>
              <a:buNone/>
            </a:pPr>
            <a:endParaRPr lang="en-US" sz="1600"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63427167-036E-4076-BCF6-F38092ABF45B}" type="slidenum">
              <a:rPr lang="en-US"/>
              <a:pPr fontAlgn="base">
                <a:spcBef>
                  <a:spcPct val="0"/>
                </a:spcBef>
                <a:spcAft>
                  <a:spcPct val="0"/>
                </a:spcAft>
                <a:defRPr/>
              </a:pPr>
              <a:t>62</a:t>
            </a:fld>
            <a:endParaRPr 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pPr eaLnBrk="1" hangingPunct="1"/>
            <a:r>
              <a:rPr lang="en-US" smtClean="0"/>
              <a:t>Consistent estimates of prior accident year ultimates and reserve increases on updating</a:t>
            </a:r>
          </a:p>
        </p:txBody>
      </p:sp>
      <p:sp>
        <p:nvSpPr>
          <p:cNvPr id="52227" name="Content Placeholder 2"/>
          <p:cNvSpPr>
            <a:spLocks noGrp="1"/>
          </p:cNvSpPr>
          <p:nvPr>
            <p:ph idx="1"/>
          </p:nvPr>
        </p:nvSpPr>
        <p:spPr>
          <a:xfrm>
            <a:off x="550863" y="1773238"/>
            <a:ext cx="9001125" cy="4608512"/>
          </a:xfrm>
        </p:spPr>
        <p:txBody>
          <a:bodyPr/>
          <a:lstStyle/>
          <a:p>
            <a:pPr eaLnBrk="1" hangingPunct="1"/>
            <a:r>
              <a:rPr lang="en-US" smtClean="0"/>
              <a:t>On a logarithmic scale the data were generated as follows </a:t>
            </a:r>
          </a:p>
          <a:p>
            <a:pPr eaLnBrk="1" hangingPunct="1"/>
            <a:endParaRPr lang="en-US" smtClean="0"/>
          </a:p>
          <a:p>
            <a:pPr eaLnBrk="1" hangingPunct="1"/>
            <a:r>
              <a:rPr lang="en-US" smtClean="0"/>
              <a:t>Y(w,d) = 10 -0.3*d +0.05 (w+d-1) where w is the accident year 1,...,7 and d is the development year 0,..., 5. </a:t>
            </a:r>
          </a:p>
          <a:p>
            <a:pPr eaLnBrk="1" hangingPunct="1"/>
            <a:endParaRPr lang="en-US" smtClean="0"/>
          </a:p>
          <a:p>
            <a:pPr eaLnBrk="1" hangingPunct="1"/>
            <a:r>
              <a:rPr lang="en-US" smtClean="0"/>
              <a:t>The numbers down each column increase by 0.05 on a log scale (approximately 5% annual). The numbers along each row decrease by 0.25 (=-0.3+0.05) on a log scale We have assumed that the paid losses run-off after five years. Even if this is the case for 1999, this may not be the case for subsequent accident years especially if inflation is 'high' </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CC4C061A-2BAC-467F-925B-711E120F949A}" type="slidenum">
              <a:rPr lang="en-US"/>
              <a:pPr fontAlgn="base">
                <a:spcBef>
                  <a:spcPct val="0"/>
                </a:spcBef>
                <a:spcAft>
                  <a:spcPct val="0"/>
                </a:spcAft>
                <a:defRPr/>
              </a:pPr>
              <a:t>63</a:t>
            </a:fld>
            <a:endParaRPr lang="en-US"/>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smtClean="0"/>
              <a:t>Consistent estimates of prior year ultimates</a:t>
            </a:r>
            <a:br>
              <a:rPr lang="en-US" smtClean="0"/>
            </a:br>
            <a:r>
              <a:rPr lang="en-US" smtClean="0"/>
              <a:t> and SII metrics updating</a:t>
            </a:r>
          </a:p>
        </p:txBody>
      </p:sp>
      <p:sp>
        <p:nvSpPr>
          <p:cNvPr id="4" name="Slide Number Placeholder 3"/>
          <p:cNvSpPr>
            <a:spLocks noGrp="1"/>
          </p:cNvSpPr>
          <p:nvPr>
            <p:ph type="sldNum" sz="quarter" idx="10"/>
          </p:nvPr>
        </p:nvSpPr>
        <p:spPr/>
        <p:txBody>
          <a:bodyPr/>
          <a:lstStyle/>
          <a:p>
            <a:pPr>
              <a:defRPr/>
            </a:pPr>
            <a:fld id="{AA7444F2-31E1-41D8-A8FB-B96E1E586F10}" type="slidenum">
              <a:rPr lang="en-US"/>
              <a:pPr>
                <a:defRPr/>
              </a:pPr>
              <a:t>64</a:t>
            </a:fld>
            <a:endParaRPr lang="en-US"/>
          </a:p>
        </p:txBody>
      </p:sp>
      <p:pic>
        <p:nvPicPr>
          <p:cNvPr id="53253" name="Picture 2"/>
          <p:cNvPicPr>
            <a:picLocks noChangeAspect="1" noChangeArrowheads="1"/>
          </p:cNvPicPr>
          <p:nvPr/>
        </p:nvPicPr>
        <p:blipFill>
          <a:blip r:embed="rId2" cstate="print"/>
          <a:srcRect/>
          <a:stretch>
            <a:fillRect/>
          </a:stretch>
        </p:blipFill>
        <p:spPr bwMode="auto">
          <a:xfrm>
            <a:off x="1136650" y="1989138"/>
            <a:ext cx="7289800" cy="1587500"/>
          </a:xfrm>
          <a:prstGeom prst="rect">
            <a:avLst/>
          </a:prstGeom>
          <a:noFill/>
          <a:ln w="9525">
            <a:noFill/>
            <a:miter lim="800000"/>
            <a:headEnd/>
            <a:tailEnd/>
          </a:ln>
        </p:spPr>
      </p:pic>
      <p:graphicFrame>
        <p:nvGraphicFramePr>
          <p:cNvPr id="10" name="Table 9"/>
          <p:cNvGraphicFramePr>
            <a:graphicFrameLocks noGrp="1"/>
          </p:cNvGraphicFramePr>
          <p:nvPr/>
        </p:nvGraphicFramePr>
        <p:xfrm>
          <a:off x="2000250" y="1628775"/>
          <a:ext cx="5500726" cy="274320"/>
        </p:xfrm>
        <a:graphic>
          <a:graphicData uri="http://schemas.openxmlformats.org/drawingml/2006/table">
            <a:tbl>
              <a:tblPr/>
              <a:tblGrid>
                <a:gridCol w="5500726"/>
              </a:tblGrid>
              <a:tr h="0">
                <a:tc>
                  <a:txBody>
                    <a:bodyPr/>
                    <a:lstStyle/>
                    <a:p>
                      <a:pPr algn="l">
                        <a:spcAft>
                          <a:spcPts val="0"/>
                        </a:spcAft>
                      </a:pPr>
                      <a:r>
                        <a:rPr lang="en-AU" sz="1400" b="1" dirty="0" smtClean="0">
                          <a:solidFill>
                            <a:srgbClr val="EE3424"/>
                          </a:solidFill>
                          <a:latin typeface="Arial"/>
                          <a:ea typeface="Times New Roman"/>
                        </a:rPr>
                        <a:t>       </a:t>
                      </a:r>
                      <a:r>
                        <a:rPr lang="en-AU" sz="1800" b="1" dirty="0" smtClean="0">
                          <a:solidFill>
                            <a:srgbClr val="EE3424"/>
                          </a:solidFill>
                          <a:latin typeface="Arial"/>
                          <a:ea typeface="Times New Roman"/>
                        </a:rPr>
                        <a:t>Reserves </a:t>
                      </a:r>
                      <a:r>
                        <a:rPr lang="en-AU" sz="1800" b="1" dirty="0">
                          <a:solidFill>
                            <a:srgbClr val="EE3424"/>
                          </a:solidFill>
                          <a:latin typeface="Arial"/>
                          <a:ea typeface="Times New Roman"/>
                        </a:rPr>
                        <a:t>and ultimates as at year end 2004 </a:t>
                      </a:r>
                      <a:endParaRPr lang="en-AU" sz="1800" dirty="0">
                        <a:solidFill>
                          <a:srgbClr val="EE3424"/>
                        </a:solidFill>
                        <a:latin typeface="Arial"/>
                        <a:ea typeface="Times New Roman"/>
                      </a:endParaRPr>
                    </a:p>
                  </a:txBody>
                  <a:tcPr marL="0" marR="0" marT="0" marB="0">
                    <a:lnL>
                      <a:noFill/>
                    </a:lnL>
                    <a:lnR>
                      <a:noFill/>
                    </a:lnR>
                    <a:lnT>
                      <a:noFill/>
                    </a:lnT>
                    <a:lnB>
                      <a:noFill/>
                    </a:lnB>
                  </a:tcPr>
                </a:tc>
              </a:tr>
            </a:tbl>
          </a:graphicData>
        </a:graphic>
      </p:graphicFrame>
      <p:pic>
        <p:nvPicPr>
          <p:cNvPr id="53256" name="Content Placeholder 9" descr="year end 2005.bmp"/>
          <p:cNvPicPr>
            <a:picLocks noGrp="1" noChangeAspect="1"/>
          </p:cNvPicPr>
          <p:nvPr>
            <p:ph idx="1"/>
          </p:nvPr>
        </p:nvPicPr>
        <p:blipFill>
          <a:blip r:embed="rId3" cstate="print"/>
          <a:srcRect/>
          <a:stretch>
            <a:fillRect/>
          </a:stretch>
        </p:blipFill>
        <p:spPr>
          <a:xfrm>
            <a:off x="922338" y="4203700"/>
            <a:ext cx="7643812" cy="2224088"/>
          </a:xfrm>
        </p:spPr>
      </p:pic>
      <p:sp>
        <p:nvSpPr>
          <p:cNvPr id="53257" name="Rectangle 11"/>
          <p:cNvSpPr>
            <a:spLocks noChangeArrowheads="1"/>
          </p:cNvSpPr>
          <p:nvPr/>
        </p:nvSpPr>
        <p:spPr bwMode="auto">
          <a:xfrm>
            <a:off x="1928813" y="4005263"/>
            <a:ext cx="5500687" cy="646112"/>
          </a:xfrm>
          <a:prstGeom prst="rect">
            <a:avLst/>
          </a:prstGeom>
          <a:noFill/>
          <a:ln w="9525">
            <a:noFill/>
            <a:miter lim="800000"/>
            <a:headEnd/>
            <a:tailEnd/>
          </a:ln>
        </p:spPr>
        <p:txBody>
          <a:bodyPr>
            <a:spAutoFit/>
          </a:bodyPr>
          <a:lstStyle/>
          <a:p>
            <a:r>
              <a:rPr lang="en-AU" b="1">
                <a:solidFill>
                  <a:srgbClr val="EE3424"/>
                </a:solidFill>
                <a:cs typeface="Times New Roman" pitchFamily="18" charset="0"/>
              </a:rPr>
              <a:t>     Reserves and ultimates as at year end 2005</a:t>
            </a:r>
          </a:p>
          <a:p>
            <a:r>
              <a:rPr lang="en-AU" b="1">
                <a:solidFill>
                  <a:srgbClr val="EB2C2D"/>
                </a:solidFill>
                <a:cs typeface="Times New Roman" pitchFamily="18" charset="0"/>
              </a:rPr>
              <a:t> </a:t>
            </a:r>
            <a:endParaRPr lang="en-AU"/>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smtClean="0"/>
              <a:t>Consistent estimates of prior year ultimates</a:t>
            </a:r>
            <a:br>
              <a:rPr lang="en-US" smtClean="0"/>
            </a:br>
            <a:r>
              <a:rPr lang="en-US" smtClean="0"/>
              <a:t>on and SII metrics updating</a:t>
            </a:r>
          </a:p>
        </p:txBody>
      </p:sp>
      <p:sp>
        <p:nvSpPr>
          <p:cNvPr id="4" name="Slide Number Placeholder 3"/>
          <p:cNvSpPr>
            <a:spLocks noGrp="1"/>
          </p:cNvSpPr>
          <p:nvPr>
            <p:ph type="sldNum" sz="quarter" idx="10"/>
          </p:nvPr>
        </p:nvSpPr>
        <p:spPr/>
        <p:txBody>
          <a:bodyPr/>
          <a:lstStyle/>
          <a:p>
            <a:pPr>
              <a:defRPr/>
            </a:pPr>
            <a:fld id="{8FA14E2B-E5B6-4B45-8979-5A79DE3F8F15}" type="slidenum">
              <a:rPr lang="en-US"/>
              <a:pPr>
                <a:defRPr/>
              </a:pPr>
              <a:t>65</a:t>
            </a:fld>
            <a:endParaRPr lang="en-US"/>
          </a:p>
        </p:txBody>
      </p:sp>
      <p:pic>
        <p:nvPicPr>
          <p:cNvPr id="54277" name="Picture 13" descr="consistency tables.bmp"/>
          <p:cNvPicPr>
            <a:picLocks noChangeAspect="1"/>
          </p:cNvPicPr>
          <p:nvPr/>
        </p:nvPicPr>
        <p:blipFill>
          <a:blip r:embed="rId2" cstate="print"/>
          <a:srcRect/>
          <a:stretch>
            <a:fillRect/>
          </a:stretch>
        </p:blipFill>
        <p:spPr bwMode="auto">
          <a:xfrm>
            <a:off x="176213" y="1844675"/>
            <a:ext cx="9371012" cy="3816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631825" y="549275"/>
            <a:ext cx="9001125" cy="752475"/>
          </a:xfrm>
        </p:spPr>
        <p:txBody>
          <a:bodyPr/>
          <a:lstStyle/>
          <a:p>
            <a:pPr eaLnBrk="1" hangingPunct="1"/>
            <a:r>
              <a:rPr lang="en-US" smtClean="0"/>
              <a:t>Consistent estimates of prior year ultimates</a:t>
            </a:r>
            <a:br>
              <a:rPr lang="en-US" smtClean="0"/>
            </a:br>
            <a:r>
              <a:rPr lang="en-US" smtClean="0"/>
              <a:t>on and SII metrics updating</a:t>
            </a:r>
          </a:p>
        </p:txBody>
      </p:sp>
      <p:sp>
        <p:nvSpPr>
          <p:cNvPr id="55299" name="Content Placeholder 2"/>
          <p:cNvSpPr>
            <a:spLocks noGrp="1"/>
          </p:cNvSpPr>
          <p:nvPr>
            <p:ph idx="1"/>
          </p:nvPr>
        </p:nvSpPr>
        <p:spPr>
          <a:xfrm>
            <a:off x="550863" y="1989138"/>
            <a:ext cx="9001125" cy="4137025"/>
          </a:xfrm>
        </p:spPr>
        <p:txBody>
          <a:bodyPr/>
          <a:lstStyle/>
          <a:p>
            <a:pPr eaLnBrk="1" hangingPunct="1"/>
            <a:r>
              <a:rPr lang="en-US" smtClean="0"/>
              <a:t> Each year the company needs to increase its total reserves by at least 5%.</a:t>
            </a:r>
          </a:p>
          <a:p>
            <a:pPr eaLnBrk="1" hangingPunct="1"/>
            <a:r>
              <a:rPr lang="en-US" smtClean="0"/>
              <a:t> The ultimates for prior accident years will remain consistent with each increase in total  reserves. </a:t>
            </a:r>
          </a:p>
          <a:p>
            <a:pPr eaLnBrk="1" hangingPunct="1"/>
            <a:r>
              <a:rPr lang="en-US" smtClean="0"/>
              <a:t> Each year the company needs to increase its premium (price) by at least 5%. </a:t>
            </a:r>
          </a:p>
          <a:p>
            <a:pPr eaLnBrk="1" hangingPunct="1"/>
            <a:r>
              <a:rPr lang="en-US" smtClean="0"/>
              <a:t> Ultimates increase by at least 5% from one accident year to the next.</a:t>
            </a:r>
          </a:p>
          <a:p>
            <a:pPr eaLnBrk="1" hangingPunct="1"/>
            <a:r>
              <a:rPr lang="en-US" smtClean="0">
                <a:solidFill>
                  <a:srgbClr val="EE3424"/>
                </a:solidFill>
              </a:rPr>
              <a:t>These are not reserve upgrades</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452820C7-4BDC-4C82-A463-6216C9B13E9F}" type="slidenum">
              <a:rPr lang="en-US"/>
              <a:pPr fontAlgn="base">
                <a:spcBef>
                  <a:spcPct val="0"/>
                </a:spcBef>
                <a:spcAft>
                  <a:spcPct val="0"/>
                </a:spcAft>
                <a:defRPr/>
              </a:pPr>
              <a:t>66</a:t>
            </a:fld>
            <a:endParaRPr lang="en-US"/>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eaLnBrk="1" hangingPunct="1"/>
            <a:r>
              <a:rPr lang="en-US" smtClean="0"/>
              <a:t>Consistent estimates of prior year ultimates</a:t>
            </a:r>
            <a:br>
              <a:rPr lang="en-US" smtClean="0"/>
            </a:br>
            <a:r>
              <a:rPr lang="en-US" smtClean="0"/>
              <a:t>on and SII metrics updating</a:t>
            </a:r>
          </a:p>
        </p:txBody>
      </p:sp>
      <p:sp>
        <p:nvSpPr>
          <p:cNvPr id="56323" name="Content Placeholder 2"/>
          <p:cNvSpPr>
            <a:spLocks noGrp="1"/>
          </p:cNvSpPr>
          <p:nvPr>
            <p:ph idx="1"/>
          </p:nvPr>
        </p:nvSpPr>
        <p:spPr>
          <a:xfrm>
            <a:off x="550863" y="2349500"/>
            <a:ext cx="9001125" cy="3776663"/>
          </a:xfrm>
        </p:spPr>
        <p:txBody>
          <a:bodyPr/>
          <a:lstStyle/>
          <a:p>
            <a:pPr eaLnBrk="1" hangingPunct="1"/>
            <a:r>
              <a:rPr lang="en-US" smtClean="0"/>
              <a:t> Mack and related methods give inconsistent  estimates of prior</a:t>
            </a:r>
          </a:p>
          <a:p>
            <a:pPr eaLnBrk="1" hangingPunct="1">
              <a:buFont typeface="Arial" charset="0"/>
              <a:buNone/>
            </a:pPr>
            <a:r>
              <a:rPr lang="en-US" smtClean="0"/>
              <a:t>     year ultimates (on updating) and inaccurate liability streams by calendar year.</a:t>
            </a:r>
          </a:p>
          <a:p>
            <a:pPr eaLnBrk="1" hangingPunct="1"/>
            <a:endParaRPr lang="en-US" smtClean="0"/>
          </a:p>
          <a:p>
            <a:pPr eaLnBrk="1" hangingPunct="1"/>
            <a:r>
              <a:rPr lang="en-US" smtClean="0"/>
              <a:t>Bootstrapping the wrong model does not improve the model.</a:t>
            </a:r>
          </a:p>
          <a:p>
            <a:pPr eaLnBrk="1" hangingPunct="1"/>
            <a:endParaRPr lang="en-US" smtClean="0"/>
          </a:p>
          <a:p>
            <a:pPr eaLnBrk="1" hangingPunct="1">
              <a:buFont typeface="Arial" charset="0"/>
              <a:buNone/>
            </a:pPr>
            <a:r>
              <a:rPr lang="en-US" smtClean="0"/>
              <a:t>   This was all explained on Wednesday!</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E3350655-4C00-4177-AC11-B11185FEA7EC}" type="slidenum">
              <a:rPr lang="en-US"/>
              <a:pPr fontAlgn="base">
                <a:spcBef>
                  <a:spcPct val="0"/>
                </a:spcBef>
                <a:spcAft>
                  <a:spcPct val="0"/>
                </a:spcAft>
                <a:defRPr/>
              </a:pPr>
              <a:t>67</a:t>
            </a:fld>
            <a:endParaRPr lang="en-US"/>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AU" sz="2400" smtClean="0"/>
              <a:t>Conditional Statistics on next calendar period- volatility in ultimates on updating.</a:t>
            </a:r>
            <a:endParaRPr lang="en-US" sz="2400" smtClean="0"/>
          </a:p>
        </p:txBody>
      </p:sp>
      <p:sp>
        <p:nvSpPr>
          <p:cNvPr id="4" name="Slide Number Placeholder 3"/>
          <p:cNvSpPr>
            <a:spLocks noGrp="1"/>
          </p:cNvSpPr>
          <p:nvPr>
            <p:ph type="sldNum" sz="quarter" idx="10"/>
          </p:nvPr>
        </p:nvSpPr>
        <p:spPr/>
        <p:txBody>
          <a:bodyPr/>
          <a:lstStyle/>
          <a:p>
            <a:pPr>
              <a:defRPr/>
            </a:pPr>
            <a:fld id="{5F712CCA-6A61-4FB3-B538-93FB813A45FF}" type="slidenum">
              <a:rPr lang="en-US"/>
              <a:pPr>
                <a:defRPr/>
              </a:pPr>
              <a:t>68</a:t>
            </a:fld>
            <a:endParaRPr lang="en-US"/>
          </a:p>
        </p:txBody>
      </p:sp>
      <p:pic>
        <p:nvPicPr>
          <p:cNvPr id="57349" name="Picture 6"/>
          <p:cNvPicPr>
            <a:picLocks noChangeAspect="1" noChangeArrowheads="1"/>
          </p:cNvPicPr>
          <p:nvPr/>
        </p:nvPicPr>
        <p:blipFill>
          <a:blip r:embed="rId2" cstate="print"/>
          <a:srcRect/>
          <a:stretch>
            <a:fillRect/>
          </a:stretch>
        </p:blipFill>
        <p:spPr bwMode="auto">
          <a:xfrm>
            <a:off x="560388" y="1628775"/>
            <a:ext cx="8532812" cy="4791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smtClean="0"/>
              <a:t>Actual payments are made by calendar year</a:t>
            </a:r>
          </a:p>
        </p:txBody>
      </p:sp>
      <p:sp>
        <p:nvSpPr>
          <p:cNvPr id="13315" name="Content Placeholder 6"/>
          <p:cNvSpPr>
            <a:spLocks noGrp="1"/>
          </p:cNvSpPr>
          <p:nvPr>
            <p:ph sz="half" idx="2"/>
          </p:nvPr>
        </p:nvSpPr>
        <p:spPr>
          <a:xfrm>
            <a:off x="5097463" y="1557338"/>
            <a:ext cx="4422775" cy="4619625"/>
          </a:xfrm>
        </p:spPr>
        <p:txBody>
          <a:bodyPr/>
          <a:lstStyle/>
          <a:p>
            <a:pPr>
              <a:buFont typeface="Arial" charset="0"/>
              <a:buNone/>
            </a:pPr>
            <a:r>
              <a:rPr lang="en-US" smtClean="0"/>
              <a:t>	Summing future losses along the calendar year axis produces projections of the cash-flow, and the actual calls on the reserves. This is the dimension in which solvency issues arise.</a:t>
            </a:r>
          </a:p>
          <a:p>
            <a:pPr>
              <a:buFont typeface="Arial" charset="0"/>
              <a:buNone/>
            </a:pPr>
            <a:endParaRPr lang="en-US" smtClean="0"/>
          </a:p>
          <a:p>
            <a:pPr>
              <a:buFont typeface="Arial" charset="0"/>
              <a:buNone/>
            </a:pPr>
            <a:r>
              <a:rPr lang="en-US" smtClean="0"/>
              <a:t>	Using cell distributions and correlations we can compute the distributions for each future year’s cash flow.</a:t>
            </a:r>
          </a:p>
          <a:p>
            <a:pPr>
              <a:buFont typeface="Arial" charset="0"/>
              <a:buNone/>
            </a:pPr>
            <a:endParaRPr lang="en-US"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9A3A7BCC-0E21-4C29-8B4E-C85F4EA56A8E}" type="slidenum">
              <a:rPr lang="en-US" smtClean="0"/>
              <a:pPr fontAlgn="base">
                <a:spcBef>
                  <a:spcPct val="0"/>
                </a:spcBef>
                <a:spcAft>
                  <a:spcPct val="0"/>
                </a:spcAft>
                <a:defRPr/>
              </a:pPr>
              <a:t>6</a:t>
            </a:fld>
            <a:endParaRPr lang="en-US" smtClean="0"/>
          </a:p>
        </p:txBody>
      </p:sp>
      <p:pic>
        <p:nvPicPr>
          <p:cNvPr id="13318" name="Content Placeholder 8" descr="ERC00.bmp"/>
          <p:cNvPicPr>
            <a:picLocks noGrp="1" noChangeAspect="1"/>
          </p:cNvPicPr>
          <p:nvPr>
            <p:ph sz="half" idx="1"/>
          </p:nvPr>
        </p:nvPicPr>
        <p:blipFill>
          <a:blip r:embed="rId2" cstate="print"/>
          <a:srcRect/>
          <a:stretch>
            <a:fillRect/>
          </a:stretch>
        </p:blipFill>
        <p:spPr>
          <a:xfrm>
            <a:off x="488950" y="1970088"/>
            <a:ext cx="4751388" cy="4130675"/>
          </a:xfrm>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pPr eaLnBrk="1" hangingPunct="1"/>
            <a:r>
              <a:rPr lang="en-GB" smtClean="0"/>
              <a:t>Updating and monitoring</a:t>
            </a:r>
            <a:endParaRPr lang="en-US"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DEAC2D0F-53BF-45CD-8AA0-FC688D0DB8D1}" type="slidenum">
              <a:rPr lang="en-US"/>
              <a:pPr fontAlgn="base">
                <a:spcBef>
                  <a:spcPct val="0"/>
                </a:spcBef>
                <a:spcAft>
                  <a:spcPct val="0"/>
                </a:spcAft>
                <a:defRPr/>
              </a:pPr>
              <a:t>69</a:t>
            </a:fld>
            <a:endParaRPr lang="en-US"/>
          </a:p>
        </p:txBody>
      </p:sp>
      <p:pic>
        <p:nvPicPr>
          <p:cNvPr id="58373" name="Picture 6" descr="updating.png"/>
          <p:cNvPicPr>
            <a:picLocks noChangeAspect="1"/>
          </p:cNvPicPr>
          <p:nvPr/>
        </p:nvPicPr>
        <p:blipFill>
          <a:blip r:embed="rId2" cstate="print"/>
          <a:srcRect/>
          <a:stretch>
            <a:fillRect/>
          </a:stretch>
        </p:blipFill>
        <p:spPr bwMode="auto">
          <a:xfrm>
            <a:off x="2144713" y="1412875"/>
            <a:ext cx="5643562" cy="4992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560388" y="549275"/>
            <a:ext cx="9001125" cy="752475"/>
          </a:xfrm>
        </p:spPr>
        <p:txBody>
          <a:bodyPr/>
          <a:lstStyle/>
          <a:p>
            <a:pPr eaLnBrk="1" hangingPunct="1"/>
            <a:r>
              <a:rPr lang="en-US" smtClean="0"/>
              <a:t>Consistent estimates of prior year ultimates</a:t>
            </a:r>
            <a:br>
              <a:rPr lang="en-US" smtClean="0"/>
            </a:br>
            <a:r>
              <a:rPr lang="en-US" smtClean="0"/>
              <a:t>on and SII metrics updating</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5C8D94CB-3928-41B9-9D99-1A4D2E807472}" type="slidenum">
              <a:rPr lang="en-US"/>
              <a:pPr fontAlgn="base">
                <a:spcBef>
                  <a:spcPct val="0"/>
                </a:spcBef>
                <a:spcAft>
                  <a:spcPct val="0"/>
                </a:spcAft>
                <a:defRPr/>
              </a:pPr>
              <a:t>70</a:t>
            </a:fld>
            <a:endParaRPr lang="en-US"/>
          </a:p>
        </p:txBody>
      </p:sp>
      <p:pic>
        <p:nvPicPr>
          <p:cNvPr id="59397" name="Picture 7"/>
          <p:cNvPicPr>
            <a:picLocks noChangeAspect="1" noChangeArrowheads="1"/>
          </p:cNvPicPr>
          <p:nvPr/>
        </p:nvPicPr>
        <p:blipFill>
          <a:blip r:embed="rId2" cstate="print"/>
          <a:srcRect/>
          <a:stretch>
            <a:fillRect/>
          </a:stretch>
        </p:blipFill>
        <p:spPr bwMode="auto">
          <a:xfrm>
            <a:off x="849313" y="1412875"/>
            <a:ext cx="4359275" cy="2938463"/>
          </a:xfrm>
          <a:prstGeom prst="rect">
            <a:avLst/>
          </a:prstGeom>
          <a:noFill/>
          <a:ln w="9525">
            <a:noFill/>
            <a:miter lim="800000"/>
            <a:headEnd/>
            <a:tailEnd/>
          </a:ln>
        </p:spPr>
      </p:pic>
      <p:pic>
        <p:nvPicPr>
          <p:cNvPr id="59398" name="Picture 6"/>
          <p:cNvPicPr>
            <a:picLocks noChangeAspect="1" noChangeArrowheads="1"/>
          </p:cNvPicPr>
          <p:nvPr/>
        </p:nvPicPr>
        <p:blipFill>
          <a:blip r:embed="rId3" cstate="print"/>
          <a:srcRect/>
          <a:stretch>
            <a:fillRect/>
          </a:stretch>
        </p:blipFill>
        <p:spPr bwMode="auto">
          <a:xfrm>
            <a:off x="4570413" y="3648075"/>
            <a:ext cx="4460875" cy="2824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pPr eaLnBrk="1" hangingPunct="1"/>
            <a:r>
              <a:rPr lang="en-US" smtClean="0"/>
              <a:t>Consistent estimates of prior year ultimates</a:t>
            </a:r>
            <a:br>
              <a:rPr lang="en-US" smtClean="0"/>
            </a:br>
            <a:r>
              <a:rPr lang="en-US" smtClean="0"/>
              <a:t>on and SII metrics updating</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4B7307C6-2082-49A9-8863-6AACDDF0F5EF}" type="slidenum">
              <a:rPr lang="en-US"/>
              <a:pPr fontAlgn="base">
                <a:spcBef>
                  <a:spcPct val="0"/>
                </a:spcBef>
                <a:spcAft>
                  <a:spcPct val="0"/>
                </a:spcAft>
                <a:defRPr/>
              </a:pPr>
              <a:t>71</a:t>
            </a:fld>
            <a:endParaRPr lang="en-US"/>
          </a:p>
        </p:txBody>
      </p:sp>
      <p:pic>
        <p:nvPicPr>
          <p:cNvPr id="60421" name="Picture 6"/>
          <p:cNvPicPr>
            <a:picLocks noChangeAspect="1" noChangeArrowheads="1"/>
          </p:cNvPicPr>
          <p:nvPr/>
        </p:nvPicPr>
        <p:blipFill>
          <a:blip r:embed="rId2" cstate="print"/>
          <a:srcRect/>
          <a:stretch>
            <a:fillRect/>
          </a:stretch>
        </p:blipFill>
        <p:spPr bwMode="auto">
          <a:xfrm>
            <a:off x="776288" y="1412875"/>
            <a:ext cx="4514850" cy="2849563"/>
          </a:xfrm>
          <a:prstGeom prst="rect">
            <a:avLst/>
          </a:prstGeom>
          <a:noFill/>
          <a:ln w="9525">
            <a:noFill/>
            <a:miter lim="800000"/>
            <a:headEnd/>
            <a:tailEnd/>
          </a:ln>
        </p:spPr>
      </p:pic>
      <p:pic>
        <p:nvPicPr>
          <p:cNvPr id="60422" name="Picture 8"/>
          <p:cNvPicPr>
            <a:picLocks noChangeAspect="1" noChangeArrowheads="1"/>
          </p:cNvPicPr>
          <p:nvPr/>
        </p:nvPicPr>
        <p:blipFill>
          <a:blip r:embed="rId3" cstate="print"/>
          <a:srcRect/>
          <a:stretch>
            <a:fillRect/>
          </a:stretch>
        </p:blipFill>
        <p:spPr bwMode="auto">
          <a:xfrm>
            <a:off x="4324350" y="3516313"/>
            <a:ext cx="4681538" cy="2955925"/>
          </a:xfrm>
          <a:prstGeom prst="rect">
            <a:avLst/>
          </a:prstGeom>
          <a:noFill/>
          <a:ln w="9525">
            <a:noFill/>
            <a:miter lim="800000"/>
            <a:headEnd/>
            <a:tailEnd/>
          </a:ln>
        </p:spPr>
      </p:pic>
      <p:sp>
        <p:nvSpPr>
          <p:cNvPr id="60423" name="TextBox 6"/>
          <p:cNvSpPr txBox="1">
            <a:spLocks noChangeArrowheads="1"/>
          </p:cNvSpPr>
          <p:nvPr/>
        </p:nvSpPr>
        <p:spPr bwMode="auto">
          <a:xfrm>
            <a:off x="5457825" y="1989138"/>
            <a:ext cx="4103688" cy="646112"/>
          </a:xfrm>
          <a:prstGeom prst="rect">
            <a:avLst/>
          </a:prstGeom>
          <a:noFill/>
          <a:ln w="9525">
            <a:noFill/>
            <a:miter lim="800000"/>
            <a:headEnd/>
            <a:tailEnd/>
          </a:ln>
        </p:spPr>
        <p:txBody>
          <a:bodyPr>
            <a:spAutoFit/>
          </a:bodyPr>
          <a:lstStyle/>
          <a:p>
            <a:r>
              <a:rPr lang="en-US" b="1"/>
              <a:t>Calendar year trend has not changed statistically on updating</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200025" y="488950"/>
            <a:ext cx="9705975" cy="752475"/>
          </a:xfrm>
        </p:spPr>
        <p:txBody>
          <a:bodyPr/>
          <a:lstStyle/>
          <a:p>
            <a:r>
              <a:rPr lang="en-US" sz="2400" smtClean="0"/>
              <a:t>Consistent Estimates of prior year ultimates on updating</a:t>
            </a:r>
          </a:p>
        </p:txBody>
      </p:sp>
      <p:sp>
        <p:nvSpPr>
          <p:cNvPr id="4" name="Slide Number Placeholder 3"/>
          <p:cNvSpPr>
            <a:spLocks noGrp="1"/>
          </p:cNvSpPr>
          <p:nvPr>
            <p:ph type="sldNum" sz="quarter" idx="10"/>
          </p:nvPr>
        </p:nvSpPr>
        <p:spPr/>
        <p:txBody>
          <a:bodyPr/>
          <a:lstStyle/>
          <a:p>
            <a:pPr>
              <a:defRPr/>
            </a:pPr>
            <a:fld id="{B63F4655-6401-4478-96EB-17E196BE6765}" type="slidenum">
              <a:rPr lang="en-US"/>
              <a:pPr>
                <a:defRPr/>
              </a:pPr>
              <a:t>72</a:t>
            </a:fld>
            <a:endParaRPr lang="en-US"/>
          </a:p>
        </p:txBody>
      </p:sp>
      <p:pic>
        <p:nvPicPr>
          <p:cNvPr id="61445" name="Picture 2"/>
          <p:cNvPicPr>
            <a:picLocks noGrp="1" noChangeAspect="1" noChangeArrowheads="1"/>
          </p:cNvPicPr>
          <p:nvPr>
            <p:ph idx="1"/>
          </p:nvPr>
        </p:nvPicPr>
        <p:blipFill>
          <a:blip r:embed="rId2" cstate="print"/>
          <a:srcRect/>
          <a:stretch>
            <a:fillRect/>
          </a:stretch>
        </p:blipFill>
        <p:spPr>
          <a:xfrm>
            <a:off x="415925" y="1341438"/>
            <a:ext cx="8929688" cy="4640262"/>
          </a:xfrm>
          <a:noFill/>
        </p:spPr>
      </p:pic>
      <p:sp>
        <p:nvSpPr>
          <p:cNvPr id="61446" name="TextBox 6"/>
          <p:cNvSpPr txBox="1">
            <a:spLocks noChangeArrowheads="1"/>
          </p:cNvSpPr>
          <p:nvPr/>
        </p:nvSpPr>
        <p:spPr bwMode="auto">
          <a:xfrm>
            <a:off x="992188" y="6237288"/>
            <a:ext cx="7632700" cy="369887"/>
          </a:xfrm>
          <a:prstGeom prst="rect">
            <a:avLst/>
          </a:prstGeom>
          <a:noFill/>
          <a:ln w="9525">
            <a:noFill/>
            <a:miter lim="800000"/>
            <a:headEnd/>
            <a:tailEnd/>
          </a:ln>
        </p:spPr>
        <p:txBody>
          <a:bodyPr>
            <a:spAutoFit/>
          </a:bodyPr>
          <a:lstStyle/>
          <a:p>
            <a:r>
              <a:rPr lang="en-US"/>
              <a:t>At end 2008, ultimate 2008=64.9+_5.8, at end 2009 66.2+_4.22</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pPr eaLnBrk="1" hangingPunct="1"/>
            <a:r>
              <a:rPr lang="en-US" smtClean="0"/>
              <a:t>Consistent estimates of prior year ultimates</a:t>
            </a:r>
            <a:br>
              <a:rPr lang="en-US" smtClean="0"/>
            </a:br>
            <a:r>
              <a:rPr lang="en-US" smtClean="0"/>
              <a:t>on and SII metrics updating</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02340323-99D4-4699-82D5-B1F1D02A0566}" type="slidenum">
              <a:rPr lang="en-US"/>
              <a:pPr fontAlgn="base">
                <a:spcBef>
                  <a:spcPct val="0"/>
                </a:spcBef>
                <a:spcAft>
                  <a:spcPct val="0"/>
                </a:spcAft>
                <a:defRPr/>
              </a:pPr>
              <a:t>73</a:t>
            </a:fld>
            <a:endParaRPr lang="en-US"/>
          </a:p>
        </p:txBody>
      </p:sp>
      <p:pic>
        <p:nvPicPr>
          <p:cNvPr id="62469" name="Picture 5"/>
          <p:cNvPicPr>
            <a:picLocks noChangeAspect="1" noChangeArrowheads="1"/>
          </p:cNvPicPr>
          <p:nvPr/>
        </p:nvPicPr>
        <p:blipFill>
          <a:blip r:embed="rId2" cstate="print"/>
          <a:srcRect/>
          <a:stretch>
            <a:fillRect/>
          </a:stretch>
        </p:blipFill>
        <p:spPr bwMode="auto">
          <a:xfrm>
            <a:off x="704850" y="1412875"/>
            <a:ext cx="5784850" cy="2659063"/>
          </a:xfrm>
          <a:prstGeom prst="rect">
            <a:avLst/>
          </a:prstGeom>
          <a:noFill/>
          <a:ln w="9525">
            <a:noFill/>
            <a:miter lim="800000"/>
            <a:headEnd/>
            <a:tailEnd/>
          </a:ln>
        </p:spPr>
      </p:pic>
      <p:pic>
        <p:nvPicPr>
          <p:cNvPr id="62470" name="Picture 6"/>
          <p:cNvPicPr>
            <a:picLocks noChangeAspect="1" noChangeArrowheads="1"/>
          </p:cNvPicPr>
          <p:nvPr/>
        </p:nvPicPr>
        <p:blipFill>
          <a:blip r:embed="rId3" cstate="print"/>
          <a:srcRect/>
          <a:stretch>
            <a:fillRect/>
          </a:stretch>
        </p:blipFill>
        <p:spPr bwMode="auto">
          <a:xfrm>
            <a:off x="3228975" y="3833813"/>
            <a:ext cx="5762625" cy="2643187"/>
          </a:xfrm>
          <a:prstGeom prst="rect">
            <a:avLst/>
          </a:prstGeom>
          <a:noFill/>
          <a:ln w="9525">
            <a:noFill/>
            <a:miter lim="800000"/>
            <a:headEnd/>
            <a:tailEnd/>
          </a:ln>
        </p:spPr>
      </p:pic>
      <p:sp>
        <p:nvSpPr>
          <p:cNvPr id="62471" name="Content Placeholder 2"/>
          <p:cNvSpPr>
            <a:spLocks noGrp="1"/>
          </p:cNvSpPr>
          <p:nvPr>
            <p:ph idx="1"/>
          </p:nvPr>
        </p:nvSpPr>
        <p:spPr>
          <a:xfrm>
            <a:off x="200025" y="4221163"/>
            <a:ext cx="3097213" cy="2303462"/>
          </a:xfrm>
        </p:spPr>
        <p:txBody>
          <a:bodyPr/>
          <a:lstStyle/>
          <a:p>
            <a:pPr eaLnBrk="1" hangingPunct="1">
              <a:buFont typeface="Arial" charset="0"/>
              <a:buNone/>
            </a:pPr>
            <a:r>
              <a:rPr lang="en-US" smtClean="0"/>
              <a:t>	Mean Reserve for Calendar Year 2010 is approximately 10% higher than Mean reserve for 2009.</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pPr eaLnBrk="1" hangingPunct="1"/>
            <a:r>
              <a:rPr lang="en-US" smtClean="0"/>
              <a:t>Consistent SII metrics on updating</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F39172E0-73F8-4765-B220-D67F2C335180}" type="slidenum">
              <a:rPr lang="en-US"/>
              <a:pPr fontAlgn="base">
                <a:spcBef>
                  <a:spcPct val="0"/>
                </a:spcBef>
                <a:spcAft>
                  <a:spcPct val="0"/>
                </a:spcAft>
                <a:defRPr/>
              </a:pPr>
              <a:t>74</a:t>
            </a:fld>
            <a:endParaRPr lang="en-US"/>
          </a:p>
        </p:txBody>
      </p:sp>
      <p:sp>
        <p:nvSpPr>
          <p:cNvPr id="63493" name="Content Placeholder 2"/>
          <p:cNvSpPr>
            <a:spLocks noGrp="1"/>
          </p:cNvSpPr>
          <p:nvPr>
            <p:ph idx="1"/>
          </p:nvPr>
        </p:nvSpPr>
        <p:spPr>
          <a:xfrm>
            <a:off x="200025" y="5300663"/>
            <a:ext cx="9074150" cy="1223962"/>
          </a:xfrm>
        </p:spPr>
        <p:txBody>
          <a:bodyPr/>
          <a:lstStyle/>
          <a:p>
            <a:pPr eaLnBrk="1" hangingPunct="1">
              <a:buFont typeface="Arial" charset="0"/>
              <a:buNone/>
            </a:pPr>
            <a:r>
              <a:rPr lang="en-US" sz="2100" smtClean="0"/>
              <a:t>	Solvency II calculations with no discounting: MVM for 2010 is almost the same as for 2009, and so is SCR.</a:t>
            </a:r>
          </a:p>
        </p:txBody>
      </p:sp>
      <p:pic>
        <p:nvPicPr>
          <p:cNvPr id="63494" name="Picture 8" descr="WcomN SII.png"/>
          <p:cNvPicPr>
            <a:picLocks noChangeAspect="1"/>
          </p:cNvPicPr>
          <p:nvPr/>
        </p:nvPicPr>
        <p:blipFill>
          <a:blip r:embed="rId2" cstate="print"/>
          <a:srcRect/>
          <a:stretch>
            <a:fillRect/>
          </a:stretch>
        </p:blipFill>
        <p:spPr bwMode="auto">
          <a:xfrm>
            <a:off x="849313" y="1412875"/>
            <a:ext cx="3416300" cy="3822700"/>
          </a:xfrm>
          <a:prstGeom prst="rect">
            <a:avLst/>
          </a:prstGeom>
          <a:noFill/>
          <a:ln w="9525">
            <a:noFill/>
            <a:miter lim="800000"/>
            <a:headEnd/>
            <a:tailEnd/>
          </a:ln>
        </p:spPr>
      </p:pic>
      <p:pic>
        <p:nvPicPr>
          <p:cNvPr id="63495" name="Picture 10" descr="Wcom1N SII.png"/>
          <p:cNvPicPr>
            <a:picLocks noChangeAspect="1"/>
          </p:cNvPicPr>
          <p:nvPr/>
        </p:nvPicPr>
        <p:blipFill>
          <a:blip r:embed="rId3" cstate="print"/>
          <a:srcRect/>
          <a:stretch>
            <a:fillRect/>
          </a:stretch>
        </p:blipFill>
        <p:spPr bwMode="auto">
          <a:xfrm>
            <a:off x="5449888" y="1412875"/>
            <a:ext cx="3435350" cy="3813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pPr eaLnBrk="1" hangingPunct="1"/>
            <a:r>
              <a:rPr lang="en-US" smtClean="0"/>
              <a:t>Consistent SII metrics on updating</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5AAC6D55-80C3-4D9C-826B-81C0BEF7B0D9}" type="slidenum">
              <a:rPr lang="en-US"/>
              <a:pPr fontAlgn="base">
                <a:spcBef>
                  <a:spcPct val="0"/>
                </a:spcBef>
                <a:spcAft>
                  <a:spcPct val="0"/>
                </a:spcAft>
                <a:defRPr/>
              </a:pPr>
              <a:t>75</a:t>
            </a:fld>
            <a:endParaRPr lang="en-US"/>
          </a:p>
        </p:txBody>
      </p:sp>
      <p:sp>
        <p:nvSpPr>
          <p:cNvPr id="64517" name="Content Placeholder 2"/>
          <p:cNvSpPr>
            <a:spLocks noGrp="1"/>
          </p:cNvSpPr>
          <p:nvPr>
            <p:ph idx="1"/>
          </p:nvPr>
        </p:nvSpPr>
        <p:spPr>
          <a:xfrm>
            <a:off x="5168900" y="1700213"/>
            <a:ext cx="4176713" cy="1223962"/>
          </a:xfrm>
        </p:spPr>
        <p:txBody>
          <a:bodyPr/>
          <a:lstStyle/>
          <a:p>
            <a:pPr eaLnBrk="1" hangingPunct="1">
              <a:buFont typeface="Arial" charset="0"/>
              <a:buNone/>
            </a:pPr>
            <a:r>
              <a:rPr lang="en-US" smtClean="0"/>
              <a:t>	Reduction in TP offsets increase in VaR to produce slightly lower SCR.</a:t>
            </a:r>
          </a:p>
        </p:txBody>
      </p:sp>
      <p:pic>
        <p:nvPicPr>
          <p:cNvPr id="64518" name="Picture 8" descr="WComN S2 graph.png"/>
          <p:cNvPicPr>
            <a:picLocks noChangeAspect="1"/>
          </p:cNvPicPr>
          <p:nvPr/>
        </p:nvPicPr>
        <p:blipFill>
          <a:blip r:embed="rId2" cstate="print"/>
          <a:srcRect/>
          <a:stretch>
            <a:fillRect/>
          </a:stretch>
        </p:blipFill>
        <p:spPr bwMode="auto">
          <a:xfrm>
            <a:off x="560388" y="1484313"/>
            <a:ext cx="4510087" cy="3492500"/>
          </a:xfrm>
          <a:prstGeom prst="rect">
            <a:avLst/>
          </a:prstGeom>
          <a:noFill/>
          <a:ln w="9525">
            <a:noFill/>
            <a:miter lim="800000"/>
            <a:headEnd/>
            <a:tailEnd/>
          </a:ln>
        </p:spPr>
      </p:pic>
      <p:pic>
        <p:nvPicPr>
          <p:cNvPr id="64519" name="Picture 10" descr="WCom1N S2 graph.png"/>
          <p:cNvPicPr>
            <a:picLocks noChangeAspect="1"/>
          </p:cNvPicPr>
          <p:nvPr/>
        </p:nvPicPr>
        <p:blipFill>
          <a:blip r:embed="rId3" cstate="print"/>
          <a:srcRect/>
          <a:stretch>
            <a:fillRect/>
          </a:stretch>
        </p:blipFill>
        <p:spPr bwMode="auto">
          <a:xfrm>
            <a:off x="4203700" y="3073400"/>
            <a:ext cx="4548188" cy="3522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a:xfrm>
            <a:off x="560388" y="476250"/>
            <a:ext cx="9001125" cy="752475"/>
          </a:xfrm>
        </p:spPr>
        <p:txBody>
          <a:bodyPr/>
          <a:lstStyle/>
          <a:p>
            <a:pPr eaLnBrk="1" hangingPunct="1"/>
            <a:r>
              <a:rPr lang="en-US" smtClean="0"/>
              <a:t>Consistent SII metrics on updating</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892A075B-EDA2-4C6A-8DB0-120DD3BE69EF}" type="slidenum">
              <a:rPr lang="en-US"/>
              <a:pPr fontAlgn="base">
                <a:spcBef>
                  <a:spcPct val="0"/>
                </a:spcBef>
                <a:spcAft>
                  <a:spcPct val="0"/>
                </a:spcAft>
                <a:defRPr/>
              </a:pPr>
              <a:t>76</a:t>
            </a:fld>
            <a:endParaRPr lang="en-US"/>
          </a:p>
        </p:txBody>
      </p:sp>
      <p:sp>
        <p:nvSpPr>
          <p:cNvPr id="65541" name="Content Placeholder 2"/>
          <p:cNvSpPr>
            <a:spLocks noGrp="1"/>
          </p:cNvSpPr>
          <p:nvPr>
            <p:ph idx="1"/>
          </p:nvPr>
        </p:nvSpPr>
        <p:spPr>
          <a:xfrm>
            <a:off x="4808538" y="1628775"/>
            <a:ext cx="4681537" cy="1295400"/>
          </a:xfrm>
        </p:spPr>
        <p:txBody>
          <a:bodyPr/>
          <a:lstStyle/>
          <a:p>
            <a:pPr eaLnBrk="1" hangingPunct="1">
              <a:buFont typeface="Arial" charset="0"/>
              <a:buNone/>
            </a:pPr>
            <a:r>
              <a:rPr lang="en-US" sz="2000" smtClean="0"/>
              <a:t>	</a:t>
            </a:r>
            <a:r>
              <a:rPr lang="en-US" sz="2100" smtClean="0"/>
              <a:t>Break-down by future calendar year, shows same pattern but scaled up. Metrics based on the first year being at the 99.5th percentile.</a:t>
            </a:r>
          </a:p>
        </p:txBody>
      </p:sp>
      <p:pic>
        <p:nvPicPr>
          <p:cNvPr id="65542" name="Picture 9" descr="WComN S2 Bar.png"/>
          <p:cNvPicPr>
            <a:picLocks noChangeAspect="1"/>
          </p:cNvPicPr>
          <p:nvPr/>
        </p:nvPicPr>
        <p:blipFill>
          <a:blip r:embed="rId2" cstate="print"/>
          <a:srcRect/>
          <a:stretch>
            <a:fillRect/>
          </a:stretch>
        </p:blipFill>
        <p:spPr bwMode="auto">
          <a:xfrm>
            <a:off x="273050" y="1557338"/>
            <a:ext cx="4714875" cy="3424237"/>
          </a:xfrm>
          <a:prstGeom prst="rect">
            <a:avLst/>
          </a:prstGeom>
          <a:noFill/>
          <a:ln w="9525">
            <a:noFill/>
            <a:miter lim="800000"/>
            <a:headEnd/>
            <a:tailEnd/>
          </a:ln>
        </p:spPr>
      </p:pic>
      <p:pic>
        <p:nvPicPr>
          <p:cNvPr id="65543" name="Picture 11" descr="WCom1N S2 Bar.png"/>
          <p:cNvPicPr>
            <a:picLocks noChangeAspect="1"/>
          </p:cNvPicPr>
          <p:nvPr/>
        </p:nvPicPr>
        <p:blipFill>
          <a:blip r:embed="rId3" cstate="print"/>
          <a:srcRect/>
          <a:stretch>
            <a:fillRect/>
          </a:stretch>
        </p:blipFill>
        <p:spPr bwMode="auto">
          <a:xfrm>
            <a:off x="4349750" y="3116263"/>
            <a:ext cx="4714875"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US" sz="2000" smtClean="0"/>
              <a:t>Two LOBs with common drivers- Example 1- same</a:t>
            </a:r>
            <a:br>
              <a:rPr lang="en-US" sz="2000" smtClean="0"/>
            </a:br>
            <a:r>
              <a:rPr lang="en-US" sz="2000" smtClean="0"/>
              <a:t>calendar year trend structure and high process correlation of 0.85</a:t>
            </a:r>
            <a:r>
              <a:rPr lang="en-US" smtClean="0"/>
              <a:t/>
            </a:r>
            <a:br>
              <a:rPr lang="en-US" smtClean="0"/>
            </a:br>
            <a:endParaRPr lang="en-US" smtClean="0"/>
          </a:p>
        </p:txBody>
      </p:sp>
      <p:sp>
        <p:nvSpPr>
          <p:cNvPr id="4" name="Slide Number Placeholder 3"/>
          <p:cNvSpPr>
            <a:spLocks noGrp="1"/>
          </p:cNvSpPr>
          <p:nvPr>
            <p:ph type="sldNum" sz="quarter" idx="10"/>
          </p:nvPr>
        </p:nvSpPr>
        <p:spPr/>
        <p:txBody>
          <a:bodyPr/>
          <a:lstStyle/>
          <a:p>
            <a:pPr>
              <a:defRPr/>
            </a:pPr>
            <a:fld id="{B87D6608-4173-4554-9F19-E0DE91C53247}" type="slidenum">
              <a:rPr lang="en-US"/>
              <a:pPr>
                <a:defRPr/>
              </a:pPr>
              <a:t>77</a:t>
            </a:fld>
            <a:endParaRPr lang="en-US"/>
          </a:p>
        </p:txBody>
      </p:sp>
      <p:pic>
        <p:nvPicPr>
          <p:cNvPr id="66565" name="Picture 2"/>
          <p:cNvPicPr>
            <a:picLocks noGrp="1" noChangeAspect="1" noChangeArrowheads="1"/>
          </p:cNvPicPr>
          <p:nvPr>
            <p:ph idx="1"/>
          </p:nvPr>
        </p:nvPicPr>
        <p:blipFill>
          <a:blip r:embed="rId2" cstate="print"/>
          <a:srcRect/>
          <a:stretch>
            <a:fillRect/>
          </a:stretch>
        </p:blipFill>
        <p:spPr>
          <a:xfrm>
            <a:off x="200025" y="1700213"/>
            <a:ext cx="3868738" cy="2619375"/>
          </a:xfrm>
          <a:noFill/>
        </p:spPr>
      </p:pic>
      <p:pic>
        <p:nvPicPr>
          <p:cNvPr id="66566" name="Picture 3"/>
          <p:cNvPicPr>
            <a:picLocks noChangeAspect="1" noChangeArrowheads="1"/>
          </p:cNvPicPr>
          <p:nvPr/>
        </p:nvPicPr>
        <p:blipFill>
          <a:blip r:embed="rId3" cstate="print"/>
          <a:srcRect/>
          <a:stretch>
            <a:fillRect/>
          </a:stretch>
        </p:blipFill>
        <p:spPr bwMode="auto">
          <a:xfrm>
            <a:off x="4448175" y="1773238"/>
            <a:ext cx="3951288" cy="2524125"/>
          </a:xfrm>
          <a:prstGeom prst="rect">
            <a:avLst/>
          </a:prstGeom>
          <a:noFill/>
          <a:ln w="9525">
            <a:noFill/>
            <a:miter lim="800000"/>
            <a:headEnd/>
            <a:tailEnd/>
          </a:ln>
        </p:spPr>
      </p:pic>
      <p:pic>
        <p:nvPicPr>
          <p:cNvPr id="66567" name="Picture 4"/>
          <p:cNvPicPr>
            <a:picLocks noChangeAspect="1" noChangeArrowheads="1"/>
          </p:cNvPicPr>
          <p:nvPr/>
        </p:nvPicPr>
        <p:blipFill>
          <a:blip r:embed="rId4" cstate="print"/>
          <a:srcRect/>
          <a:stretch>
            <a:fillRect/>
          </a:stretch>
        </p:blipFill>
        <p:spPr bwMode="auto">
          <a:xfrm>
            <a:off x="273050" y="4371975"/>
            <a:ext cx="3810000" cy="2486025"/>
          </a:xfrm>
          <a:prstGeom prst="rect">
            <a:avLst/>
          </a:prstGeom>
          <a:noFill/>
          <a:ln w="9525">
            <a:noFill/>
            <a:miter lim="800000"/>
            <a:headEnd/>
            <a:tailEnd/>
          </a:ln>
        </p:spPr>
      </p:pic>
      <p:pic>
        <p:nvPicPr>
          <p:cNvPr id="66568" name="Picture 5"/>
          <p:cNvPicPr>
            <a:picLocks noChangeAspect="1" noChangeArrowheads="1"/>
          </p:cNvPicPr>
          <p:nvPr/>
        </p:nvPicPr>
        <p:blipFill>
          <a:blip r:embed="rId5" cstate="print"/>
          <a:srcRect/>
          <a:stretch>
            <a:fillRect/>
          </a:stretch>
        </p:blipFill>
        <p:spPr bwMode="auto">
          <a:xfrm>
            <a:off x="4448175" y="4410075"/>
            <a:ext cx="4033838" cy="2447925"/>
          </a:xfrm>
          <a:prstGeom prst="rect">
            <a:avLst/>
          </a:prstGeom>
          <a:noFill/>
          <a:ln w="9525">
            <a:noFill/>
            <a:miter lim="800000"/>
            <a:headEnd/>
            <a:tailEnd/>
          </a:ln>
        </p:spPr>
      </p:pic>
      <p:sp>
        <p:nvSpPr>
          <p:cNvPr id="66569" name="TextBox 11"/>
          <p:cNvSpPr txBox="1">
            <a:spLocks noChangeArrowheads="1"/>
          </p:cNvSpPr>
          <p:nvPr/>
        </p:nvSpPr>
        <p:spPr bwMode="auto">
          <a:xfrm>
            <a:off x="1639888" y="1341438"/>
            <a:ext cx="852487" cy="368300"/>
          </a:xfrm>
          <a:prstGeom prst="rect">
            <a:avLst/>
          </a:prstGeom>
          <a:noFill/>
          <a:ln w="9525">
            <a:noFill/>
            <a:miter lim="800000"/>
            <a:headEnd/>
            <a:tailEnd/>
          </a:ln>
        </p:spPr>
        <p:txBody>
          <a:bodyPr wrap="none">
            <a:spAutoFit/>
          </a:bodyPr>
          <a:lstStyle/>
          <a:p>
            <a:r>
              <a:rPr lang="en-US"/>
              <a:t>LOB A</a:t>
            </a:r>
          </a:p>
        </p:txBody>
      </p:sp>
      <p:sp>
        <p:nvSpPr>
          <p:cNvPr id="66570" name="TextBox 12"/>
          <p:cNvSpPr txBox="1">
            <a:spLocks noChangeArrowheads="1"/>
          </p:cNvSpPr>
          <p:nvPr/>
        </p:nvSpPr>
        <p:spPr bwMode="auto">
          <a:xfrm>
            <a:off x="5384800" y="1341438"/>
            <a:ext cx="2232025" cy="368300"/>
          </a:xfrm>
          <a:prstGeom prst="rect">
            <a:avLst/>
          </a:prstGeom>
          <a:noFill/>
          <a:ln w="9525">
            <a:noFill/>
            <a:miter lim="800000"/>
            <a:headEnd/>
            <a:tailEnd/>
          </a:ln>
        </p:spPr>
        <p:txBody>
          <a:bodyPr>
            <a:spAutoFit/>
          </a:bodyPr>
          <a:lstStyle/>
          <a:p>
            <a:r>
              <a:rPr lang="en-US"/>
              <a:t>         LOB B</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sz="2000" smtClean="0"/>
              <a:t>Two LOBs with common drivers- Example 1- same</a:t>
            </a:r>
            <a:br>
              <a:rPr lang="en-US" sz="2000" smtClean="0"/>
            </a:br>
            <a:r>
              <a:rPr lang="en-US" sz="2000" smtClean="0"/>
              <a:t>calendar year trend structure and high process correlation of 0.85</a:t>
            </a:r>
            <a:r>
              <a:rPr lang="en-US" smtClean="0"/>
              <a:t/>
            </a:r>
            <a:br>
              <a:rPr lang="en-US" smtClean="0"/>
            </a:br>
            <a:endParaRPr lang="en-US" smtClean="0"/>
          </a:p>
        </p:txBody>
      </p:sp>
      <p:sp>
        <p:nvSpPr>
          <p:cNvPr id="4" name="Slide Number Placeholder 3"/>
          <p:cNvSpPr>
            <a:spLocks noGrp="1"/>
          </p:cNvSpPr>
          <p:nvPr>
            <p:ph type="sldNum" sz="quarter" idx="10"/>
          </p:nvPr>
        </p:nvSpPr>
        <p:spPr/>
        <p:txBody>
          <a:bodyPr/>
          <a:lstStyle/>
          <a:p>
            <a:pPr>
              <a:defRPr/>
            </a:pPr>
            <a:fld id="{9EB1FF7D-96DB-47FE-AAA3-D73023915E0E}" type="slidenum">
              <a:rPr lang="en-US"/>
              <a:pPr>
                <a:defRPr/>
              </a:pPr>
              <a:t>78</a:t>
            </a:fld>
            <a:endParaRPr lang="en-US"/>
          </a:p>
        </p:txBody>
      </p:sp>
      <p:pic>
        <p:nvPicPr>
          <p:cNvPr id="67589" name="Picture 2"/>
          <p:cNvPicPr>
            <a:picLocks noGrp="1" noChangeAspect="1" noChangeArrowheads="1"/>
          </p:cNvPicPr>
          <p:nvPr>
            <p:ph idx="1"/>
          </p:nvPr>
        </p:nvPicPr>
        <p:blipFill>
          <a:blip r:embed="rId2" cstate="print"/>
          <a:srcRect/>
          <a:stretch>
            <a:fillRect/>
          </a:stretch>
        </p:blipFill>
        <p:spPr>
          <a:xfrm>
            <a:off x="1281113" y="2349500"/>
            <a:ext cx="6654800" cy="4268788"/>
          </a:xfrm>
          <a:noFill/>
        </p:spPr>
      </p:pic>
      <p:sp>
        <p:nvSpPr>
          <p:cNvPr id="67590" name="TextBox 6"/>
          <p:cNvSpPr txBox="1">
            <a:spLocks noChangeArrowheads="1"/>
          </p:cNvSpPr>
          <p:nvPr/>
        </p:nvSpPr>
        <p:spPr bwMode="auto">
          <a:xfrm>
            <a:off x="415925" y="1628775"/>
            <a:ext cx="9555163" cy="646113"/>
          </a:xfrm>
          <a:prstGeom prst="rect">
            <a:avLst/>
          </a:prstGeom>
          <a:noFill/>
          <a:ln w="9525">
            <a:noFill/>
            <a:miter lim="800000"/>
            <a:headEnd/>
            <a:tailEnd/>
          </a:ln>
        </p:spPr>
        <p:txBody>
          <a:bodyPr>
            <a:spAutoFit/>
          </a:bodyPr>
          <a:lstStyle/>
          <a:p>
            <a:r>
              <a:rPr lang="en-US"/>
              <a:t>Process correlation adjusted for the average calendar year trend for each LOB</a:t>
            </a:r>
          </a:p>
          <a:p>
            <a:r>
              <a:rPr lang="en-US"/>
              <a:t>= sum of trend correlation + process (volatility) correlation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9183" y="1008063"/>
            <a:ext cx="8915400" cy="5064456"/>
          </a:xfrm>
        </p:spPr>
        <p:txBody>
          <a:bodyPr/>
          <a:lstStyle/>
          <a:p>
            <a:pPr>
              <a:spcBef>
                <a:spcPts val="0"/>
              </a:spcBef>
              <a:buFont typeface="Arial" pitchFamily="34" charset="0"/>
              <a:buNone/>
              <a:defRPr/>
            </a:pPr>
            <a:endParaRPr lang="en-AU" sz="800" b="1" dirty="0" smtClean="0"/>
          </a:p>
          <a:p>
            <a:pPr>
              <a:spcBef>
                <a:spcPts val="0"/>
              </a:spcBef>
              <a:buFont typeface="Arial" pitchFamily="34" charset="0"/>
              <a:buNone/>
              <a:defRPr/>
            </a:pPr>
            <a:endParaRPr lang="en-AU" sz="1800" dirty="0" smtClean="0"/>
          </a:p>
        </p:txBody>
      </p:sp>
      <p:sp>
        <p:nvSpPr>
          <p:cNvPr id="19461" name="Title 2"/>
          <p:cNvSpPr>
            <a:spLocks noGrp="1"/>
          </p:cNvSpPr>
          <p:nvPr>
            <p:ph type="title"/>
          </p:nvPr>
        </p:nvSpPr>
        <p:spPr bwMode="auto">
          <a:xfrm>
            <a:off x="0" y="539753"/>
            <a:ext cx="6731400" cy="468313"/>
          </a:xfrm>
          <a:ln>
            <a:solidFill>
              <a:srgbClr val="BFBFBF"/>
            </a:solidFill>
            <a:miter lim="800000"/>
            <a:headEnd/>
            <a:tailEnd/>
          </a:ln>
        </p:spPr>
        <p:txBody>
          <a:bodyPr wrap="square" numCol="1" anchorCtr="0" compatLnSpc="1">
            <a:prstTxWarp prst="textNoShape">
              <a:avLst/>
            </a:prstTxWarp>
          </a:bodyPr>
          <a:lstStyle/>
          <a:p>
            <a:r>
              <a:rPr lang="en-AU" sz="2400" dirty="0" smtClean="0"/>
              <a:t>Risk Capital: VaRs and T-</a:t>
            </a:r>
            <a:r>
              <a:rPr lang="en-AU" sz="2400" dirty="0" err="1" smtClean="0"/>
              <a:t>VaRs</a:t>
            </a:r>
            <a:r>
              <a:rPr lang="en-AU" sz="2400" dirty="0" smtClean="0"/>
              <a:t> (1)</a:t>
            </a:r>
          </a:p>
        </p:txBody>
      </p:sp>
      <p:sp>
        <p:nvSpPr>
          <p:cNvPr id="8" name="TextBox 7"/>
          <p:cNvSpPr txBox="1"/>
          <p:nvPr/>
        </p:nvSpPr>
        <p:spPr>
          <a:xfrm>
            <a:off x="1238224" y="4714887"/>
            <a:ext cx="7584334" cy="1200329"/>
          </a:xfrm>
          <a:prstGeom prst="rect">
            <a:avLst/>
          </a:prstGeom>
          <a:noFill/>
        </p:spPr>
        <p:txBody>
          <a:bodyPr wrap="square" rtlCol="0">
            <a:spAutoFit/>
          </a:bodyPr>
          <a:lstStyle/>
          <a:p>
            <a:r>
              <a:rPr lang="en-AU" dirty="0" smtClean="0">
                <a:solidFill>
                  <a:prstClr val="black"/>
                </a:solidFill>
                <a:latin typeface="Times New Roman" pitchFamily="18" charset="0"/>
                <a:cs typeface="Times New Roman" pitchFamily="18" charset="0"/>
              </a:rPr>
              <a:t>Let’s look at a typical forecast paid losses distribution. We expect to see a skew to the right, and more or less heavy tails. This could the ultimate losses for a set of accident years, or the forecast losses for a single calendar year. We’ll set the range as 10M-100M. </a:t>
            </a:r>
            <a:endParaRPr lang="en-AU" dirty="0">
              <a:solidFill>
                <a:prstClr val="black"/>
              </a:solidFill>
              <a:latin typeface="Times New Roman" pitchFamily="18" charset="0"/>
              <a:cs typeface="Times New Roman" pitchFamily="18" charset="0"/>
            </a:endParaRPr>
          </a:p>
        </p:txBody>
      </p:sp>
      <p:pic>
        <p:nvPicPr>
          <p:cNvPr id="9" name="Picture 8" descr="Npercentiles0.bmp"/>
          <p:cNvPicPr>
            <a:picLocks noChangeAspect="1"/>
          </p:cNvPicPr>
          <p:nvPr/>
        </p:nvPicPr>
        <p:blipFill>
          <a:blip r:embed="rId2" cstate="print"/>
          <a:stretch>
            <a:fillRect/>
          </a:stretch>
        </p:blipFill>
        <p:spPr>
          <a:xfrm>
            <a:off x="1934745" y="1214425"/>
            <a:ext cx="5061358" cy="3121697"/>
          </a:xfrm>
          <a:prstGeom prst="rect">
            <a:avLst/>
          </a:prstGeom>
        </p:spPr>
      </p:pic>
      <p:sp>
        <p:nvSpPr>
          <p:cNvPr id="10" name="TextBox 9"/>
          <p:cNvSpPr txBox="1"/>
          <p:nvPr/>
        </p:nvSpPr>
        <p:spPr>
          <a:xfrm>
            <a:off x="1934746" y="4331293"/>
            <a:ext cx="5262599" cy="338554"/>
          </a:xfrm>
          <a:prstGeom prst="rect">
            <a:avLst/>
          </a:prstGeom>
          <a:noFill/>
        </p:spPr>
        <p:txBody>
          <a:bodyPr wrap="square" rtlCol="0">
            <a:spAutoFit/>
          </a:bodyPr>
          <a:lstStyle/>
          <a:p>
            <a:r>
              <a:rPr lang="en-AU" sz="1600" dirty="0" smtClean="0">
                <a:solidFill>
                  <a:prstClr val="black"/>
                </a:solidFill>
                <a:latin typeface="Arial" pitchFamily="34" charset="0"/>
              </a:rPr>
              <a:t>10M                                                                100M</a:t>
            </a:r>
            <a:endParaRPr lang="en-AU" sz="1600" dirty="0">
              <a:solidFill>
                <a:prstClr val="black"/>
              </a:solidFill>
              <a:latin typeface="Arial" pitchFamily="34" charset="0"/>
            </a:endParaRPr>
          </a:p>
        </p:txBody>
      </p:sp>
    </p:spTree>
    <p:extLst>
      <p:ext uri="{BB962C8B-B14F-4D97-AF65-F5344CB8AC3E}">
        <p14:creationId xmlns:p14="http://schemas.microsoft.com/office/powerpoint/2010/main" val="38335524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en-US" sz="2000" smtClean="0"/>
              <a:t>Three LOBs with common drivers- Example 2</a:t>
            </a:r>
            <a:br>
              <a:rPr lang="en-US" sz="2000" smtClean="0"/>
            </a:br>
            <a:r>
              <a:rPr lang="en-US" sz="2000" smtClean="0"/>
              <a:t>Identical trend structure and high process correlation exceeding 0.9!</a:t>
            </a:r>
          </a:p>
        </p:txBody>
      </p:sp>
      <p:sp>
        <p:nvSpPr>
          <p:cNvPr id="4" name="Slide Number Placeholder 3"/>
          <p:cNvSpPr>
            <a:spLocks noGrp="1"/>
          </p:cNvSpPr>
          <p:nvPr>
            <p:ph type="sldNum" sz="quarter" idx="10"/>
          </p:nvPr>
        </p:nvSpPr>
        <p:spPr/>
        <p:txBody>
          <a:bodyPr/>
          <a:lstStyle/>
          <a:p>
            <a:pPr>
              <a:defRPr/>
            </a:pPr>
            <a:fld id="{2B5D0882-89CE-4525-B450-2B7B5A6E9327}" type="slidenum">
              <a:rPr lang="en-US"/>
              <a:pPr>
                <a:defRPr/>
              </a:pPr>
              <a:t>79</a:t>
            </a:fld>
            <a:endParaRPr lang="en-US"/>
          </a:p>
        </p:txBody>
      </p:sp>
      <p:pic>
        <p:nvPicPr>
          <p:cNvPr id="68613" name="Picture 2"/>
          <p:cNvPicPr>
            <a:picLocks noGrp="1" noChangeAspect="1" noChangeArrowheads="1"/>
          </p:cNvPicPr>
          <p:nvPr>
            <p:ph idx="1"/>
          </p:nvPr>
        </p:nvPicPr>
        <p:blipFill>
          <a:blip r:embed="rId2" cstate="print"/>
          <a:srcRect/>
          <a:stretch>
            <a:fillRect/>
          </a:stretch>
        </p:blipFill>
        <p:spPr>
          <a:xfrm>
            <a:off x="1336675" y="1412875"/>
            <a:ext cx="7429500" cy="5184775"/>
          </a:xfrm>
          <a:noFill/>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en-US" sz="2400" smtClean="0"/>
              <a:t>Process correlation, trend (parameter) correlation, same trend structure and reserve distribution correlation</a:t>
            </a:r>
          </a:p>
        </p:txBody>
      </p:sp>
      <p:sp>
        <p:nvSpPr>
          <p:cNvPr id="69635" name="Content Placeholder 2"/>
          <p:cNvSpPr>
            <a:spLocks noGrp="1"/>
          </p:cNvSpPr>
          <p:nvPr>
            <p:ph idx="1"/>
          </p:nvPr>
        </p:nvSpPr>
        <p:spPr>
          <a:xfrm>
            <a:off x="488950" y="1484313"/>
            <a:ext cx="9001125" cy="4968875"/>
          </a:xfrm>
        </p:spPr>
        <p:txBody>
          <a:bodyPr/>
          <a:lstStyle/>
          <a:p>
            <a:r>
              <a:rPr lang="en-US" smtClean="0"/>
              <a:t>The above two examples are </a:t>
            </a:r>
            <a:r>
              <a:rPr lang="en-US" u="sng" smtClean="0"/>
              <a:t>not</a:t>
            </a:r>
            <a:r>
              <a:rPr lang="en-US" smtClean="0"/>
              <a:t> different LOBs!</a:t>
            </a:r>
          </a:p>
          <a:p>
            <a:r>
              <a:rPr lang="en-US" smtClean="0"/>
              <a:t>The first is E&amp;O D&amp;O gross and net of reinsurance</a:t>
            </a:r>
          </a:p>
          <a:p>
            <a:r>
              <a:rPr lang="en-US" smtClean="0"/>
              <a:t>The second example involves three layers of a medical malpractice LOB; Lim 1Million, Lim 2Million and 1Mxs1M. The triangles are additive.</a:t>
            </a:r>
          </a:p>
          <a:p>
            <a:r>
              <a:rPr lang="en-US" smtClean="0"/>
              <a:t>Two LOBs written by the same company rarely have the same calendar year trend structure and often process correlation is either zero or very low. Reserve distribution correlation is much lower.</a:t>
            </a:r>
          </a:p>
          <a:p>
            <a:r>
              <a:rPr lang="en-US" smtClean="0"/>
              <a:t>No two companies are the same and process correlation often zero (for the ‘same’ LOB)</a:t>
            </a:r>
          </a:p>
          <a:p>
            <a:r>
              <a:rPr lang="en-US" smtClean="0"/>
              <a:t>No company is the same as the industry</a:t>
            </a:r>
          </a:p>
          <a:p>
            <a:pPr>
              <a:buFont typeface="Arial" charset="0"/>
              <a:buNone/>
            </a:pPr>
            <a:endParaRPr lang="en-US" smtClean="0"/>
          </a:p>
        </p:txBody>
      </p:sp>
      <p:sp>
        <p:nvSpPr>
          <p:cNvPr id="4" name="Slide Number Placeholder 3"/>
          <p:cNvSpPr>
            <a:spLocks noGrp="1"/>
          </p:cNvSpPr>
          <p:nvPr>
            <p:ph type="sldNum" sz="quarter" idx="10"/>
          </p:nvPr>
        </p:nvSpPr>
        <p:spPr/>
        <p:txBody>
          <a:bodyPr/>
          <a:lstStyle/>
          <a:p>
            <a:pPr>
              <a:defRPr/>
            </a:pPr>
            <a:fld id="{171753C8-48C8-44D7-A9AB-2D83FDF0E3E6}" type="slidenum">
              <a:rPr lang="en-US"/>
              <a:pPr>
                <a:defRPr/>
              </a:pPr>
              <a:t>80</a:t>
            </a:fld>
            <a:endParaRPr lang="en-US"/>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r>
              <a:rPr lang="en-US" smtClean="0"/>
              <a:t>Small company (exposure) versus industry auto BI </a:t>
            </a:r>
            <a:br>
              <a:rPr lang="en-US" smtClean="0"/>
            </a:br>
            <a:r>
              <a:rPr lang="en-US" smtClean="0"/>
              <a:t>New South Wales Australia</a:t>
            </a:r>
          </a:p>
        </p:txBody>
      </p:sp>
      <p:sp>
        <p:nvSpPr>
          <p:cNvPr id="4" name="Slide Number Placeholder 3"/>
          <p:cNvSpPr>
            <a:spLocks noGrp="1"/>
          </p:cNvSpPr>
          <p:nvPr>
            <p:ph type="sldNum" sz="quarter" idx="10"/>
          </p:nvPr>
        </p:nvSpPr>
        <p:spPr/>
        <p:txBody>
          <a:bodyPr/>
          <a:lstStyle/>
          <a:p>
            <a:pPr>
              <a:defRPr/>
            </a:pPr>
            <a:fld id="{BF8F9FAA-1023-4BE0-9048-E93706CB57DD}" type="slidenum">
              <a:rPr lang="en-US"/>
              <a:pPr>
                <a:defRPr/>
              </a:pPr>
              <a:t>81</a:t>
            </a:fld>
            <a:endParaRPr lang="en-US"/>
          </a:p>
        </p:txBody>
      </p:sp>
      <p:pic>
        <p:nvPicPr>
          <p:cNvPr id="70661" name="Picture 2"/>
          <p:cNvPicPr>
            <a:picLocks noGrp="1" noChangeAspect="1" noChangeArrowheads="1"/>
          </p:cNvPicPr>
          <p:nvPr>
            <p:ph idx="1"/>
          </p:nvPr>
        </p:nvPicPr>
        <p:blipFill>
          <a:blip r:embed="rId2" cstate="print"/>
          <a:srcRect/>
          <a:stretch>
            <a:fillRect/>
          </a:stretch>
        </p:blipFill>
        <p:spPr>
          <a:xfrm>
            <a:off x="415925" y="1700213"/>
            <a:ext cx="9290050" cy="4268787"/>
          </a:xfrm>
          <a:noFill/>
        </p:spPr>
      </p:pic>
      <p:sp>
        <p:nvSpPr>
          <p:cNvPr id="70662" name="TextBox 6"/>
          <p:cNvSpPr txBox="1">
            <a:spLocks noChangeArrowheads="1"/>
          </p:cNvSpPr>
          <p:nvPr/>
        </p:nvSpPr>
        <p:spPr bwMode="auto">
          <a:xfrm>
            <a:off x="2289175" y="1412875"/>
            <a:ext cx="2735263" cy="369888"/>
          </a:xfrm>
          <a:prstGeom prst="rect">
            <a:avLst/>
          </a:prstGeom>
          <a:noFill/>
          <a:ln w="9525">
            <a:noFill/>
            <a:miter lim="800000"/>
            <a:headEnd/>
            <a:tailEnd/>
          </a:ln>
        </p:spPr>
        <p:txBody>
          <a:bodyPr>
            <a:spAutoFit/>
          </a:bodyPr>
          <a:lstStyle/>
          <a:p>
            <a:r>
              <a:rPr lang="en-US"/>
              <a:t>Company</a:t>
            </a:r>
          </a:p>
        </p:txBody>
      </p:sp>
      <p:sp>
        <p:nvSpPr>
          <p:cNvPr id="70663" name="TextBox 7"/>
          <p:cNvSpPr txBox="1">
            <a:spLocks noChangeArrowheads="1"/>
          </p:cNvSpPr>
          <p:nvPr/>
        </p:nvSpPr>
        <p:spPr bwMode="auto">
          <a:xfrm>
            <a:off x="6032500" y="1412875"/>
            <a:ext cx="2952750" cy="646113"/>
          </a:xfrm>
          <a:prstGeom prst="rect">
            <a:avLst/>
          </a:prstGeom>
          <a:noFill/>
          <a:ln w="9525">
            <a:noFill/>
            <a:miter lim="800000"/>
            <a:headEnd/>
            <a:tailEnd/>
          </a:ln>
        </p:spPr>
        <p:txBody>
          <a:bodyPr>
            <a:spAutoFit/>
          </a:bodyPr>
          <a:lstStyle/>
          <a:p>
            <a:r>
              <a:rPr lang="en-US"/>
              <a:t>Industry</a:t>
            </a:r>
          </a:p>
          <a:p>
            <a:endParaRPr lang="en-US"/>
          </a:p>
        </p:txBody>
      </p:sp>
      <p:sp>
        <p:nvSpPr>
          <p:cNvPr id="70664" name="TextBox 8"/>
          <p:cNvSpPr txBox="1">
            <a:spLocks noChangeArrowheads="1"/>
          </p:cNvSpPr>
          <p:nvPr/>
        </p:nvSpPr>
        <p:spPr bwMode="auto">
          <a:xfrm>
            <a:off x="920750" y="6021388"/>
            <a:ext cx="7993063" cy="646112"/>
          </a:xfrm>
          <a:prstGeom prst="rect">
            <a:avLst/>
          </a:prstGeom>
          <a:noFill/>
          <a:ln w="9525">
            <a:noFill/>
            <a:miter lim="800000"/>
            <a:headEnd/>
            <a:tailEnd/>
          </a:ln>
        </p:spPr>
        <p:txBody>
          <a:bodyPr>
            <a:spAutoFit/>
          </a:bodyPr>
          <a:lstStyle/>
          <a:p>
            <a:r>
              <a:rPr lang="en-US"/>
              <a:t>Calendar year trend for company is zero, whereas industry it is huge! (Company also has much higher process volatility)</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sz="1800" smtClean="0"/>
              <a:t>S&amp;P Syn Thesis 2010- RSA vs Allianz vs AXA vs Aviva Commercial:Fleets- each normalized by number claims reported in dev period zero</a:t>
            </a:r>
          </a:p>
        </p:txBody>
      </p:sp>
      <p:sp>
        <p:nvSpPr>
          <p:cNvPr id="4" name="Slide Number Placeholder 3"/>
          <p:cNvSpPr>
            <a:spLocks noGrp="1"/>
          </p:cNvSpPr>
          <p:nvPr>
            <p:ph type="sldNum" sz="quarter" idx="10"/>
          </p:nvPr>
        </p:nvSpPr>
        <p:spPr/>
        <p:txBody>
          <a:bodyPr/>
          <a:lstStyle/>
          <a:p>
            <a:pPr>
              <a:defRPr/>
            </a:pPr>
            <a:fld id="{F21216CA-D432-41BF-AAD7-4378B15557E2}" type="slidenum">
              <a:rPr lang="en-US"/>
              <a:pPr>
                <a:defRPr/>
              </a:pPr>
              <a:t>82</a:t>
            </a:fld>
            <a:endParaRPr lang="en-US"/>
          </a:p>
        </p:txBody>
      </p:sp>
      <p:pic>
        <p:nvPicPr>
          <p:cNvPr id="71685" name="Picture 2"/>
          <p:cNvPicPr>
            <a:picLocks noGrp="1" noChangeAspect="1" noChangeArrowheads="1"/>
          </p:cNvPicPr>
          <p:nvPr>
            <p:ph idx="1"/>
          </p:nvPr>
        </p:nvPicPr>
        <p:blipFill>
          <a:blip r:embed="rId2" cstate="print"/>
          <a:srcRect/>
          <a:stretch>
            <a:fillRect/>
          </a:stretch>
        </p:blipFill>
        <p:spPr>
          <a:xfrm>
            <a:off x="631825" y="1844675"/>
            <a:ext cx="9074150" cy="4629150"/>
          </a:xfrm>
          <a:noFill/>
        </p:spPr>
      </p:pic>
      <p:sp>
        <p:nvSpPr>
          <p:cNvPr id="71686" name="TextBox 6"/>
          <p:cNvSpPr txBox="1">
            <a:spLocks noChangeArrowheads="1"/>
          </p:cNvSpPr>
          <p:nvPr/>
        </p:nvSpPr>
        <p:spPr bwMode="auto">
          <a:xfrm>
            <a:off x="1497013" y="1484313"/>
            <a:ext cx="7848600" cy="369887"/>
          </a:xfrm>
          <a:prstGeom prst="rect">
            <a:avLst/>
          </a:prstGeom>
          <a:noFill/>
          <a:ln w="9525">
            <a:noFill/>
            <a:miter lim="800000"/>
            <a:headEnd/>
            <a:tailEnd/>
          </a:ln>
        </p:spPr>
        <p:txBody>
          <a:bodyPr>
            <a:spAutoFit/>
          </a:bodyPr>
          <a:lstStyle/>
          <a:p>
            <a:r>
              <a:rPr lang="en-US" b="1"/>
              <a:t>No two companies are the same in respect of trend structure!</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r>
              <a:rPr lang="en-US" sz="1800" smtClean="0"/>
              <a:t>S&amp;P Syn Thesis 2010- RSA:  Commercial Fleet vs Employers Liability vs</a:t>
            </a:r>
            <a:br>
              <a:rPr lang="en-US" sz="1800" smtClean="0"/>
            </a:br>
            <a:r>
              <a:rPr lang="en-US" sz="1800" smtClean="0"/>
              <a:t>Professional Indemnity vs Product and Public Liability- no relationships!</a:t>
            </a:r>
          </a:p>
        </p:txBody>
      </p:sp>
      <p:sp>
        <p:nvSpPr>
          <p:cNvPr id="4" name="Slide Number Placeholder 3"/>
          <p:cNvSpPr>
            <a:spLocks noGrp="1"/>
          </p:cNvSpPr>
          <p:nvPr>
            <p:ph type="sldNum" sz="quarter" idx="10"/>
          </p:nvPr>
        </p:nvSpPr>
        <p:spPr/>
        <p:txBody>
          <a:bodyPr/>
          <a:lstStyle/>
          <a:p>
            <a:pPr>
              <a:defRPr/>
            </a:pPr>
            <a:fld id="{CEDCD652-70A3-4F0F-AEB2-B14EC5CEF727}" type="slidenum">
              <a:rPr lang="en-US"/>
              <a:pPr>
                <a:defRPr/>
              </a:pPr>
              <a:t>83</a:t>
            </a:fld>
            <a:endParaRPr lang="en-US"/>
          </a:p>
        </p:txBody>
      </p:sp>
      <p:pic>
        <p:nvPicPr>
          <p:cNvPr id="72709" name="Picture 2"/>
          <p:cNvPicPr>
            <a:picLocks noGrp="1" noChangeAspect="1" noChangeArrowheads="1"/>
          </p:cNvPicPr>
          <p:nvPr>
            <p:ph idx="1"/>
          </p:nvPr>
        </p:nvPicPr>
        <p:blipFill>
          <a:blip r:embed="rId2" cstate="print"/>
          <a:srcRect/>
          <a:stretch>
            <a:fillRect/>
          </a:stretch>
        </p:blipFill>
        <p:spPr>
          <a:xfrm>
            <a:off x="200025" y="1412875"/>
            <a:ext cx="9505950" cy="5040313"/>
          </a:xfrm>
          <a:noFill/>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a:xfrm>
            <a:off x="550863" y="488950"/>
            <a:ext cx="9001125" cy="347663"/>
          </a:xfrm>
        </p:spPr>
        <p:txBody>
          <a:bodyPr/>
          <a:lstStyle/>
          <a:p>
            <a:r>
              <a:rPr lang="en-US" sz="2000" smtClean="0"/>
              <a:t>There are four types of correlations between LOBs</a:t>
            </a:r>
          </a:p>
        </p:txBody>
      </p:sp>
      <p:sp>
        <p:nvSpPr>
          <p:cNvPr id="73731" name="Content Placeholder 2"/>
          <p:cNvSpPr>
            <a:spLocks noGrp="1"/>
          </p:cNvSpPr>
          <p:nvPr>
            <p:ph idx="1"/>
          </p:nvPr>
        </p:nvSpPr>
        <p:spPr>
          <a:xfrm>
            <a:off x="550863" y="1052513"/>
            <a:ext cx="9001125" cy="5472112"/>
          </a:xfrm>
        </p:spPr>
        <p:txBody>
          <a:bodyPr/>
          <a:lstStyle/>
          <a:p>
            <a:pPr algn="ctr">
              <a:buFont typeface="Arial" charset="0"/>
              <a:buNone/>
            </a:pPr>
            <a:r>
              <a:rPr lang="en-US" sz="1600" smtClean="0"/>
              <a:t>:</a:t>
            </a:r>
          </a:p>
          <a:p>
            <a:pPr algn="ctr">
              <a:buFont typeface="Arial" charset="0"/>
              <a:buNone/>
            </a:pPr>
            <a:r>
              <a:rPr lang="en-US" sz="1700" smtClean="0"/>
              <a:t>1. Process (volatility) Correlation (that is, correlation between two sets of residuals)</a:t>
            </a:r>
          </a:p>
          <a:p>
            <a:pPr algn="ctr">
              <a:buFont typeface="Arial" charset="0"/>
              <a:buNone/>
            </a:pPr>
            <a:r>
              <a:rPr lang="en-US" sz="1700" smtClean="0"/>
              <a:t>2. Parameter Correlations</a:t>
            </a:r>
            <a:br>
              <a:rPr lang="en-US" sz="1700" smtClean="0"/>
            </a:br>
            <a:r>
              <a:rPr lang="en-US" sz="1700" smtClean="0"/>
              <a:t>3. Same trend structure (especially along the calendar years) </a:t>
            </a:r>
            <a:br>
              <a:rPr lang="en-US" sz="1700" smtClean="0"/>
            </a:br>
            <a:r>
              <a:rPr lang="en-US" sz="1700" smtClean="0"/>
              <a:t>4. Reserve distribution correlations</a:t>
            </a:r>
            <a:br>
              <a:rPr lang="en-US" sz="1700" smtClean="0"/>
            </a:br>
            <a:r>
              <a:rPr lang="en-US" sz="1700" smtClean="0"/>
              <a:t>#1 induces #2. However, #3 is the 'worst' kind of relationship you can have between two LOBs as it results in very little, if any, risk diversification. It means that in terms of future calendar year trends the two LOBs move together, that is, a trend change in one LOB means a trend change in the other LOB, and is tantamount to the two LOBs having the same drivers. If two LOBs satisfy #3, then #1 and #2 are close to 1.</a:t>
            </a:r>
            <a:br>
              <a:rPr lang="en-US" sz="1700" smtClean="0"/>
            </a:br>
            <a:r>
              <a:rPr lang="en-US" sz="1700" smtClean="0"/>
              <a:t/>
            </a:r>
            <a:br>
              <a:rPr lang="en-US" sz="1700" smtClean="0"/>
            </a:br>
            <a:r>
              <a:rPr lang="en-US" sz="1700" smtClean="0"/>
              <a:t>Fortunately, #3 we have only observed between layers of the same LOB, between segments of the same LOB, and between net of reinsurance and gross data (of the same LOB). #1, #2, #3 induce #4. #4 is typically much less than #1 in the absence of #3.</a:t>
            </a:r>
            <a:br>
              <a:rPr lang="en-US" sz="1700" smtClean="0"/>
            </a:br>
            <a:r>
              <a:rPr lang="en-US" sz="1700" smtClean="0"/>
              <a:t/>
            </a:r>
            <a:br>
              <a:rPr lang="en-US" sz="1700" smtClean="0"/>
            </a:br>
            <a:r>
              <a:rPr lang="en-US" sz="1700" smtClean="0"/>
              <a:t>It is important to recognize that you cannot measure the relationship between two LOBs unless you first identify the trend structure and process variability in each LOB. It is only in the Probabilistic Trend Family (PTF) </a:t>
            </a:r>
            <a:r>
              <a:rPr lang="en-US" sz="1700" u="sng" smtClean="0"/>
              <a:t>modelling framework</a:t>
            </a:r>
            <a:r>
              <a:rPr lang="en-US" sz="1700" smtClean="0"/>
              <a:t> that you can identify a parsimonious model that separates the trend structure in the three directions from the process variability</a:t>
            </a:r>
            <a:r>
              <a:rPr lang="en-US" sz="1600" smtClean="0"/>
              <a:t>.</a:t>
            </a:r>
          </a:p>
        </p:txBody>
      </p:sp>
      <p:sp>
        <p:nvSpPr>
          <p:cNvPr id="4" name="Slide Number Placeholder 3"/>
          <p:cNvSpPr>
            <a:spLocks noGrp="1"/>
          </p:cNvSpPr>
          <p:nvPr>
            <p:ph type="sldNum" sz="quarter" idx="10"/>
          </p:nvPr>
        </p:nvSpPr>
        <p:spPr/>
        <p:txBody>
          <a:bodyPr/>
          <a:lstStyle/>
          <a:p>
            <a:pPr>
              <a:defRPr/>
            </a:pPr>
            <a:fld id="{4A0E55C8-465D-41E3-BC46-669DF1C7535C}" type="slidenum">
              <a:rPr lang="en-US"/>
              <a:pPr>
                <a:defRPr/>
              </a:pPr>
              <a:t>84</a:t>
            </a:fld>
            <a:endParaRPr lang="en-US"/>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smtClean="0"/>
              <a:t>Introduction and Summary</a:t>
            </a:r>
          </a:p>
        </p:txBody>
      </p:sp>
      <p:sp>
        <p:nvSpPr>
          <p:cNvPr id="9219" name="Content Placeholder 2"/>
          <p:cNvSpPr>
            <a:spLocks noGrp="1"/>
          </p:cNvSpPr>
          <p:nvPr>
            <p:ph idx="1"/>
          </p:nvPr>
        </p:nvSpPr>
        <p:spPr>
          <a:xfrm>
            <a:off x="550863" y="1412875"/>
            <a:ext cx="9001125" cy="4713288"/>
          </a:xfrm>
        </p:spPr>
        <p:txBody>
          <a:bodyPr/>
          <a:lstStyle/>
          <a:p>
            <a:pPr eaLnBrk="1" hangingPunct="1">
              <a:defRPr/>
            </a:pPr>
            <a:r>
              <a:rPr lang="en-US" dirty="0" smtClean="0"/>
              <a:t>Which probability distributions are required to compute the various risk measures for the aggregate of multiple LOBs?</a:t>
            </a:r>
          </a:p>
          <a:p>
            <a:pPr eaLnBrk="1" hangingPunct="1">
              <a:defRPr/>
            </a:pPr>
            <a:r>
              <a:rPr lang="en-GB" dirty="0" err="1" smtClean="0"/>
              <a:t>VaRs</a:t>
            </a:r>
            <a:r>
              <a:rPr lang="en-GB" dirty="0" smtClean="0"/>
              <a:t> and T-</a:t>
            </a:r>
            <a:r>
              <a:rPr lang="en-GB" dirty="0" err="1" smtClean="0"/>
              <a:t>VaRs</a:t>
            </a:r>
            <a:r>
              <a:rPr lang="en-GB" dirty="0" smtClean="0"/>
              <a:t> </a:t>
            </a:r>
          </a:p>
          <a:p>
            <a:pPr eaLnBrk="1" hangingPunct="1">
              <a:defRPr/>
            </a:pPr>
            <a:r>
              <a:rPr lang="en-GB" dirty="0" smtClean="0"/>
              <a:t>Process Variance versus Parameter Uncertainty</a:t>
            </a:r>
          </a:p>
          <a:p>
            <a:pPr marL="342900" lvl="1" indent="-342900" eaLnBrk="1" hangingPunct="1">
              <a:spcBef>
                <a:spcPts val="800"/>
              </a:spcBef>
              <a:buFont typeface="Arial" charset="0"/>
              <a:buChar char="•"/>
              <a:defRPr/>
            </a:pPr>
            <a:r>
              <a:rPr lang="en-US" dirty="0" smtClean="0"/>
              <a:t>Reserve risk, underwriting risk and the combined risk</a:t>
            </a:r>
          </a:p>
          <a:p>
            <a:pPr marL="342900" lvl="1" indent="-342900" eaLnBrk="1" hangingPunct="1">
              <a:spcBef>
                <a:spcPts val="800"/>
              </a:spcBef>
              <a:buFont typeface="Arial" charset="0"/>
              <a:buChar char="•"/>
              <a:defRPr/>
            </a:pPr>
            <a:r>
              <a:rPr lang="en-US" dirty="0" smtClean="0"/>
              <a:t>The ultimate year risk horizon- conceptually much simpler</a:t>
            </a:r>
            <a:endParaRPr lang="en-GB" dirty="0" smtClean="0"/>
          </a:p>
          <a:p>
            <a:pPr eaLnBrk="1" hangingPunct="1">
              <a:defRPr/>
            </a:pPr>
            <a:r>
              <a:rPr lang="en-US" dirty="0" smtClean="0"/>
              <a:t>Calendar year Payment stream probability distributions</a:t>
            </a:r>
          </a:p>
          <a:p>
            <a:pPr lvl="1" eaLnBrk="1" hangingPunct="1">
              <a:defRPr/>
            </a:pPr>
            <a:r>
              <a:rPr lang="en-US" dirty="0" smtClean="0"/>
              <a:t>what are the drivers?</a:t>
            </a:r>
          </a:p>
          <a:p>
            <a:pPr lvl="1" eaLnBrk="1" hangingPunct="1">
              <a:defRPr/>
            </a:pPr>
            <a:endParaRPr lang="en-US" dirty="0" smtClean="0"/>
          </a:p>
          <a:p>
            <a:pPr lvl="1" eaLnBrk="1" hangingPunct="1">
              <a:buFont typeface="Arial" charset="0"/>
              <a:buNone/>
              <a:defRPr/>
            </a:pPr>
            <a:endParaRPr lang="en-US" dirty="0" smtClean="0"/>
          </a:p>
          <a:p>
            <a:pPr eaLnBrk="1" hangingPunct="1">
              <a:defRPr/>
            </a:pPr>
            <a:endParaRPr lang="en-US" dirty="0"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8D66CB1C-FEB2-46B9-912C-BF7250994A16}" type="slidenum">
              <a:rPr lang="en-US"/>
              <a:pPr fontAlgn="base">
                <a:spcBef>
                  <a:spcPct val="0"/>
                </a:spcBef>
                <a:spcAft>
                  <a:spcPct val="0"/>
                </a:spcAft>
                <a:defRPr/>
              </a:pPr>
              <a:t>85</a:t>
            </a:fld>
            <a:endParaRPr lang="en-US"/>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itle 82"/>
          <p:cNvSpPr>
            <a:spLocks noGrp="1"/>
          </p:cNvSpPr>
          <p:nvPr>
            <p:ph type="title"/>
          </p:nvPr>
        </p:nvSpPr>
        <p:spPr/>
        <p:txBody>
          <a:bodyPr/>
          <a:lstStyle/>
          <a:p>
            <a:pPr lvl="0"/>
            <a:r>
              <a:rPr lang="en-US" dirty="0" smtClean="0"/>
              <a:t>Three Year Run-off with One-Year Risk Horizon All-Inclusive, risk-free rate is 0.</a:t>
            </a:r>
            <a:endParaRPr lang="en-AU" dirty="0"/>
          </a:p>
        </p:txBody>
      </p:sp>
      <p:sp>
        <p:nvSpPr>
          <p:cNvPr id="4" name="Slide Number Placeholder 3"/>
          <p:cNvSpPr>
            <a:spLocks noGrp="1"/>
          </p:cNvSpPr>
          <p:nvPr>
            <p:ph type="sldNum" sz="quarter" idx="10"/>
          </p:nvPr>
        </p:nvSpPr>
        <p:spPr/>
        <p:txBody>
          <a:bodyPr/>
          <a:lstStyle/>
          <a:p>
            <a:fld id="{688D5870-AB9D-4580-9485-0A5DFC13F37D}" type="slidenum">
              <a:rPr lang="en-US" smtClean="0"/>
              <a:pPr/>
              <a:t>86</a:t>
            </a:fld>
            <a:endParaRPr lang="en-US" dirty="0"/>
          </a:p>
        </p:txBody>
      </p:sp>
      <p:sp>
        <p:nvSpPr>
          <p:cNvPr id="5" name="Rectangle 95"/>
          <p:cNvSpPr>
            <a:spLocks noChangeArrowheads="1"/>
          </p:cNvSpPr>
          <p:nvPr/>
        </p:nvSpPr>
        <p:spPr bwMode="auto">
          <a:xfrm>
            <a:off x="5080403" y="2454617"/>
            <a:ext cx="1440000" cy="270000"/>
          </a:xfrm>
          <a:prstGeom prst="rect">
            <a:avLst/>
          </a:prstGeom>
          <a:solidFill>
            <a:srgbClr val="CC99FF">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6" name="Text Box 87"/>
          <p:cNvSpPr txBox="1">
            <a:spLocks noChangeArrowheads="1"/>
          </p:cNvSpPr>
          <p:nvPr/>
        </p:nvSpPr>
        <p:spPr bwMode="auto">
          <a:xfrm>
            <a:off x="8857126" y="3035602"/>
            <a:ext cx="402727" cy="228600"/>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RC</a:t>
            </a:r>
            <a:endParaRPr kumimoji="0" lang="en-US" sz="6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7" name="AutoShape 117"/>
          <p:cNvSpPr>
            <a:spLocks/>
          </p:cNvSpPr>
          <p:nvPr/>
        </p:nvSpPr>
        <p:spPr bwMode="auto">
          <a:xfrm>
            <a:off x="4521263" y="4650892"/>
            <a:ext cx="178668" cy="1080836"/>
          </a:xfrm>
          <a:prstGeom prst="rightBrace">
            <a:avLst>
              <a:gd name="adj1" fmla="val 375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8" name="Rectangle 116"/>
          <p:cNvSpPr>
            <a:spLocks noChangeArrowheads="1"/>
          </p:cNvSpPr>
          <p:nvPr/>
        </p:nvSpPr>
        <p:spPr bwMode="auto">
          <a:xfrm>
            <a:off x="921758" y="4392661"/>
            <a:ext cx="1440000" cy="270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9" name="Rectangle 115"/>
          <p:cNvSpPr>
            <a:spLocks noChangeArrowheads="1"/>
          </p:cNvSpPr>
          <p:nvPr/>
        </p:nvSpPr>
        <p:spPr bwMode="auto">
          <a:xfrm>
            <a:off x="921758" y="4661643"/>
            <a:ext cx="1440000" cy="270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MVM(1) = s * SCR</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10" name="Rectangle 114"/>
          <p:cNvSpPr>
            <a:spLocks noChangeArrowheads="1"/>
          </p:cNvSpPr>
          <p:nvPr/>
        </p:nvSpPr>
        <p:spPr bwMode="auto">
          <a:xfrm>
            <a:off x="921758" y="4138537"/>
            <a:ext cx="1440000" cy="270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11" name="AutoShape 113"/>
          <p:cNvSpPr>
            <a:spLocks/>
          </p:cNvSpPr>
          <p:nvPr/>
        </p:nvSpPr>
        <p:spPr bwMode="auto">
          <a:xfrm>
            <a:off x="743926" y="4138537"/>
            <a:ext cx="215167" cy="793106"/>
          </a:xfrm>
          <a:prstGeom prst="leftBrace">
            <a:avLst>
              <a:gd name="adj1" fmla="val 24938"/>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12" name="AutoShape 112"/>
          <p:cNvSpPr>
            <a:spLocks/>
          </p:cNvSpPr>
          <p:nvPr/>
        </p:nvSpPr>
        <p:spPr bwMode="auto">
          <a:xfrm>
            <a:off x="751378" y="4949107"/>
            <a:ext cx="170380" cy="782621"/>
          </a:xfrm>
          <a:prstGeom prst="leftBrace">
            <a:avLst>
              <a:gd name="adj1" fmla="val 24954"/>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13" name="Rectangle 111"/>
          <p:cNvSpPr>
            <a:spLocks noChangeArrowheads="1"/>
          </p:cNvSpPr>
          <p:nvPr/>
        </p:nvSpPr>
        <p:spPr bwMode="auto">
          <a:xfrm>
            <a:off x="921758" y="4930625"/>
            <a:ext cx="1440000" cy="270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14" name="Rectangle 110"/>
          <p:cNvSpPr>
            <a:spLocks noChangeArrowheads="1"/>
          </p:cNvSpPr>
          <p:nvPr/>
        </p:nvSpPr>
        <p:spPr bwMode="auto">
          <a:xfrm>
            <a:off x="921758" y="5195292"/>
            <a:ext cx="1440000" cy="270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15" name="Rectangle 109"/>
          <p:cNvSpPr>
            <a:spLocks noChangeArrowheads="1"/>
          </p:cNvSpPr>
          <p:nvPr/>
        </p:nvSpPr>
        <p:spPr bwMode="auto">
          <a:xfrm>
            <a:off x="921758" y="5461728"/>
            <a:ext cx="1440000" cy="270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BEL(1)</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16" name="Rectangle 108"/>
          <p:cNvSpPr>
            <a:spLocks noChangeArrowheads="1"/>
          </p:cNvSpPr>
          <p:nvPr/>
        </p:nvSpPr>
        <p:spPr bwMode="auto">
          <a:xfrm>
            <a:off x="921123" y="1905271"/>
            <a:ext cx="1440000" cy="270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17" name="Rectangle 107"/>
          <p:cNvSpPr>
            <a:spLocks noChangeArrowheads="1"/>
          </p:cNvSpPr>
          <p:nvPr/>
        </p:nvSpPr>
        <p:spPr bwMode="auto">
          <a:xfrm>
            <a:off x="921123" y="2179463"/>
            <a:ext cx="1440000" cy="270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18" name="Rectangle 105"/>
          <p:cNvSpPr>
            <a:spLocks noChangeArrowheads="1"/>
          </p:cNvSpPr>
          <p:nvPr/>
        </p:nvSpPr>
        <p:spPr bwMode="auto">
          <a:xfrm>
            <a:off x="921758" y="2449463"/>
            <a:ext cx="1440000" cy="270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19" name="Rectangle 104"/>
          <p:cNvSpPr>
            <a:spLocks noChangeArrowheads="1"/>
          </p:cNvSpPr>
          <p:nvPr/>
        </p:nvSpPr>
        <p:spPr bwMode="auto">
          <a:xfrm>
            <a:off x="920677" y="2726952"/>
            <a:ext cx="1440000" cy="270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20" name="Rectangle 103"/>
          <p:cNvSpPr>
            <a:spLocks noChangeArrowheads="1"/>
          </p:cNvSpPr>
          <p:nvPr/>
        </p:nvSpPr>
        <p:spPr bwMode="auto">
          <a:xfrm>
            <a:off x="920677" y="2996952"/>
            <a:ext cx="1440000" cy="270000"/>
          </a:xfrm>
          <a:prstGeom prst="rect">
            <a:avLst/>
          </a:prstGeom>
          <a:solidFill>
            <a:srgbClr val="FF66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smtClean="0">
                <a:ln>
                  <a:noFill/>
                </a:ln>
                <a:solidFill>
                  <a:sysClr val="windowText" lastClr="000000"/>
                </a:solidFill>
                <a:effectLst/>
                <a:uLnTx/>
                <a:uFillTx/>
                <a:latin typeface="Arial" pitchFamily="34" charset="0"/>
                <a:ea typeface="Times New Roman" pitchFamily="18" charset="0"/>
                <a:cs typeface="Arial" pitchFamily="34" charset="0"/>
              </a:rPr>
              <a:t>VaR</a:t>
            </a:r>
            <a:r>
              <a:rPr kumimoji="0" lang="en-US" sz="1000" b="0" i="0" u="none" strike="noStrike" kern="0" cap="none" spc="0" normalizeH="0" baseline="-30000" noProof="0" smtClean="0">
                <a:ln>
                  <a:noFill/>
                </a:ln>
                <a:solidFill>
                  <a:sysClr val="windowText" lastClr="000000"/>
                </a:solidFill>
                <a:effectLst/>
                <a:uLnTx/>
                <a:uFillTx/>
                <a:latin typeface="Arial" pitchFamily="34" charset="0"/>
                <a:ea typeface="Times New Roman" pitchFamily="18" charset="0"/>
                <a:cs typeface="Arial" pitchFamily="34" charset="0"/>
              </a:rPr>
              <a:t>99.5%</a:t>
            </a:r>
            <a:r>
              <a:rPr kumimoji="0" lang="en-US" sz="1000" b="0" i="0" u="none" strike="noStrike" kern="0" cap="none" spc="0" normalizeH="0" baseline="0" noProof="0" smtClean="0">
                <a:ln>
                  <a:noFill/>
                </a:ln>
                <a:solidFill>
                  <a:sysClr val="windowText" lastClr="000000"/>
                </a:solidFill>
                <a:effectLst/>
                <a:uLnTx/>
                <a:uFillTx/>
                <a:latin typeface="Arial" pitchFamily="34" charset="0"/>
                <a:ea typeface="Times New Roman" pitchFamily="18" charset="0"/>
                <a:cs typeface="Arial" pitchFamily="34" charset="0"/>
              </a:rPr>
              <a:t>(1)</a:t>
            </a:r>
            <a:endParaRPr kumimoji="0" lang="en-US" sz="1000" b="0" i="0" u="none" strike="noStrike" kern="0" cap="none" spc="0" normalizeH="0" baseline="0" noProof="0" smtClean="0">
              <a:ln>
                <a:noFill/>
              </a:ln>
              <a:solidFill>
                <a:sysClr val="windowText" lastClr="000000"/>
              </a:solidFill>
              <a:effectLst/>
              <a:uLnTx/>
              <a:uFillTx/>
              <a:latin typeface="Arial" pitchFamily="34" charset="0"/>
              <a:cs typeface="Arial" pitchFamily="34" charset="0"/>
            </a:endParaRPr>
          </a:p>
        </p:txBody>
      </p:sp>
      <p:sp>
        <p:nvSpPr>
          <p:cNvPr id="21" name="Rectangle 102"/>
          <p:cNvSpPr>
            <a:spLocks noChangeArrowheads="1"/>
          </p:cNvSpPr>
          <p:nvPr/>
        </p:nvSpPr>
        <p:spPr bwMode="auto">
          <a:xfrm>
            <a:off x="921123" y="5966420"/>
            <a:ext cx="1440000" cy="270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Year 1 (inception)</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22" name="Text Box 101"/>
          <p:cNvSpPr txBox="1">
            <a:spLocks noChangeArrowheads="1"/>
          </p:cNvSpPr>
          <p:nvPr/>
        </p:nvSpPr>
        <p:spPr bwMode="auto">
          <a:xfrm>
            <a:off x="434133" y="2294282"/>
            <a:ext cx="603250" cy="2286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TP</a:t>
            </a: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23" name="AutoShape 100"/>
          <p:cNvSpPr>
            <a:spLocks/>
          </p:cNvSpPr>
          <p:nvPr/>
        </p:nvSpPr>
        <p:spPr bwMode="auto">
          <a:xfrm>
            <a:off x="2369587" y="1638470"/>
            <a:ext cx="179964" cy="1625732"/>
          </a:xfrm>
          <a:prstGeom prst="rightBrace">
            <a:avLst>
              <a:gd name="adj1" fmla="val 375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endParaRPr>
          </a:p>
        </p:txBody>
      </p:sp>
      <p:sp>
        <p:nvSpPr>
          <p:cNvPr id="24" name="Rectangle 99"/>
          <p:cNvSpPr>
            <a:spLocks noChangeArrowheads="1"/>
          </p:cNvSpPr>
          <p:nvPr/>
        </p:nvSpPr>
        <p:spPr bwMode="auto">
          <a:xfrm>
            <a:off x="5100600" y="4630442"/>
            <a:ext cx="1440000" cy="270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 = s * RC</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25" name="Rectangle 96"/>
          <p:cNvSpPr>
            <a:spLocks noChangeArrowheads="1"/>
          </p:cNvSpPr>
          <p:nvPr/>
        </p:nvSpPr>
        <p:spPr bwMode="auto">
          <a:xfrm>
            <a:off x="5097017" y="5461728"/>
            <a:ext cx="1440000" cy="270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26" name="Rectangle 94"/>
          <p:cNvSpPr>
            <a:spLocks noChangeArrowheads="1"/>
          </p:cNvSpPr>
          <p:nvPr/>
        </p:nvSpPr>
        <p:spPr bwMode="auto">
          <a:xfrm>
            <a:off x="5082216" y="2723321"/>
            <a:ext cx="1440000" cy="270000"/>
          </a:xfrm>
          <a:prstGeom prst="rect">
            <a:avLst/>
          </a:prstGeom>
          <a:solidFill>
            <a:srgbClr val="FFFF00">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27" name="Rectangle 93"/>
          <p:cNvSpPr>
            <a:spLocks noChangeArrowheads="1"/>
          </p:cNvSpPr>
          <p:nvPr/>
        </p:nvSpPr>
        <p:spPr bwMode="auto">
          <a:xfrm>
            <a:off x="5089087" y="2994202"/>
            <a:ext cx="1440000" cy="270000"/>
          </a:xfrm>
          <a:prstGeom prst="rect">
            <a:avLst/>
          </a:prstGeom>
          <a:solidFill>
            <a:srgbClr val="FF66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VaR</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99.5%</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28" name="Rectangle 92"/>
          <p:cNvSpPr>
            <a:spLocks noChangeArrowheads="1"/>
          </p:cNvSpPr>
          <p:nvPr/>
        </p:nvSpPr>
        <p:spPr bwMode="auto">
          <a:xfrm>
            <a:off x="5089087" y="5958075"/>
            <a:ext cx="1440000" cy="270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Year 2 | ξ</a:t>
            </a:r>
            <a:r>
              <a:rPr kumimoji="0" lang="en-US" sz="1200" b="1"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29" name="Rectangle 85"/>
          <p:cNvSpPr>
            <a:spLocks noChangeArrowheads="1"/>
          </p:cNvSpPr>
          <p:nvPr/>
        </p:nvSpPr>
        <p:spPr bwMode="auto">
          <a:xfrm>
            <a:off x="7344534" y="4387328"/>
            <a:ext cx="1440000" cy="270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30" name="Rectangle 84"/>
          <p:cNvSpPr>
            <a:spLocks noChangeArrowheads="1"/>
          </p:cNvSpPr>
          <p:nvPr/>
        </p:nvSpPr>
        <p:spPr bwMode="auto">
          <a:xfrm>
            <a:off x="7344959" y="5461729"/>
            <a:ext cx="1440000" cy="270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31" name="Rectangle 83"/>
          <p:cNvSpPr>
            <a:spLocks noChangeArrowheads="1"/>
          </p:cNvSpPr>
          <p:nvPr/>
        </p:nvSpPr>
        <p:spPr bwMode="auto">
          <a:xfrm>
            <a:off x="7349297" y="3014984"/>
            <a:ext cx="1440000" cy="270000"/>
          </a:xfrm>
          <a:prstGeom prst="rect">
            <a:avLst/>
          </a:prstGeom>
          <a:solidFill>
            <a:srgbClr val="FF66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VaR</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99.5%</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32" name="Rectangle 82"/>
          <p:cNvSpPr>
            <a:spLocks noChangeArrowheads="1"/>
          </p:cNvSpPr>
          <p:nvPr/>
        </p:nvSpPr>
        <p:spPr bwMode="auto">
          <a:xfrm>
            <a:off x="7329265" y="5966420"/>
            <a:ext cx="1440000" cy="270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Year 3 | ξ</a:t>
            </a:r>
            <a:r>
              <a:rPr kumimoji="0" lang="en-US" sz="1200" b="1" i="0" u="none" strike="noStrike" kern="0" cap="none" spc="0" normalizeH="0" baseline="-25000" noProof="0" dirty="0" smtClean="0">
                <a:ln>
                  <a:noFill/>
                </a:ln>
                <a:solidFill>
                  <a:sysClr val="windowText" lastClr="000000"/>
                </a:solidFill>
                <a:effectLst/>
                <a:uLnTx/>
                <a:uFillTx/>
                <a:latin typeface="Arial" pitchFamily="34" charset="0"/>
                <a:ea typeface="Times New Roman" pitchFamily="18" charset="0"/>
                <a:cs typeface="Arial" pitchFamily="34" charset="0"/>
              </a:rPr>
              <a:t>1 </a:t>
            </a:r>
            <a:r>
              <a:rPr kumimoji="0" lang="en-US" sz="1200" b="1"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200" b="1"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 ξ</a:t>
            </a:r>
            <a:r>
              <a:rPr kumimoji="0" lang="en-US" sz="1200" b="1" i="0" u="none" strike="noStrike" kern="0" cap="none" spc="0" normalizeH="0" baseline="-2500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endParaRPr kumimoji="0" lang="en-US" sz="1200" b="1"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33" name="AutoShape 80"/>
          <p:cNvSpPr>
            <a:spLocks/>
          </p:cNvSpPr>
          <p:nvPr/>
        </p:nvSpPr>
        <p:spPr bwMode="auto">
          <a:xfrm>
            <a:off x="751377" y="1638471"/>
            <a:ext cx="207717" cy="1358482"/>
          </a:xfrm>
          <a:prstGeom prst="leftBrace">
            <a:avLst>
              <a:gd name="adj1" fmla="val 33333"/>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endParaRPr>
          </a:p>
        </p:txBody>
      </p:sp>
      <p:cxnSp>
        <p:nvCxnSpPr>
          <p:cNvPr id="34" name="Straight Connector 33"/>
          <p:cNvCxnSpPr/>
          <p:nvPr/>
        </p:nvCxnSpPr>
        <p:spPr>
          <a:xfrm>
            <a:off x="591968" y="3370575"/>
            <a:ext cx="8726335" cy="0"/>
          </a:xfrm>
          <a:prstGeom prst="line">
            <a:avLst/>
          </a:prstGeom>
          <a:noFill/>
          <a:ln w="9525" cap="flat" cmpd="sng" algn="ctr">
            <a:solidFill>
              <a:srgbClr val="4F81BD">
                <a:shade val="95000"/>
                <a:satMod val="105000"/>
              </a:srgbClr>
            </a:solidFill>
            <a:prstDash val="solid"/>
          </a:ln>
          <a:effectLst/>
        </p:spPr>
      </p:cxnSp>
      <p:sp>
        <p:nvSpPr>
          <p:cNvPr id="35" name="Rectangle 34"/>
          <p:cNvSpPr>
            <a:spLocks noChangeArrowheads="1"/>
          </p:cNvSpPr>
          <p:nvPr/>
        </p:nvSpPr>
        <p:spPr bwMode="auto">
          <a:xfrm>
            <a:off x="5089721" y="1656357"/>
            <a:ext cx="1440000" cy="270000"/>
          </a:xfrm>
          <a:prstGeom prst="rect">
            <a:avLst/>
          </a:prstGeom>
          <a:solidFill>
            <a:srgbClr val="FF66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25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VaR</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99.5%</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36" name="Rectangle 83"/>
          <p:cNvSpPr>
            <a:spLocks noChangeArrowheads="1"/>
          </p:cNvSpPr>
          <p:nvPr/>
        </p:nvSpPr>
        <p:spPr bwMode="auto">
          <a:xfrm>
            <a:off x="7351613" y="2744270"/>
            <a:ext cx="1440000" cy="270000"/>
          </a:xfrm>
          <a:prstGeom prst="rect">
            <a:avLst/>
          </a:prstGeom>
          <a:solidFill>
            <a:srgbClr val="FF6600">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25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VaR</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99.5%</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37" name="AutoShape 86"/>
          <p:cNvSpPr>
            <a:spLocks/>
          </p:cNvSpPr>
          <p:nvPr/>
        </p:nvSpPr>
        <p:spPr bwMode="auto">
          <a:xfrm>
            <a:off x="8794320" y="3014984"/>
            <a:ext cx="122806" cy="270000"/>
          </a:xfrm>
          <a:prstGeom prst="rightBrace">
            <a:avLst>
              <a:gd name="adj1" fmla="val 3125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38" name="Rectangle 98"/>
          <p:cNvSpPr>
            <a:spLocks noChangeArrowheads="1"/>
          </p:cNvSpPr>
          <p:nvPr/>
        </p:nvSpPr>
        <p:spPr bwMode="auto">
          <a:xfrm>
            <a:off x="5100600" y="4359647"/>
            <a:ext cx="1440000" cy="270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a:ln>
                <a:noFill/>
              </a:ln>
              <a:solidFill>
                <a:sysClr val="windowText" lastClr="000000"/>
              </a:solidFill>
              <a:effectLst/>
              <a:uLnTx/>
              <a:uFillTx/>
              <a:latin typeface="Arial" pitchFamily="34" charset="0"/>
              <a:cs typeface="Arial" pitchFamily="34" charset="0"/>
            </a:endParaRPr>
          </a:p>
        </p:txBody>
      </p:sp>
      <p:sp>
        <p:nvSpPr>
          <p:cNvPr id="39" name="Rectangle 98"/>
          <p:cNvSpPr>
            <a:spLocks noChangeArrowheads="1"/>
          </p:cNvSpPr>
          <p:nvPr/>
        </p:nvSpPr>
        <p:spPr bwMode="auto">
          <a:xfrm>
            <a:off x="7344534" y="4115392"/>
            <a:ext cx="1440000" cy="270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MVM(3)</a:t>
            </a:r>
            <a:endParaRPr kumimoji="0" lang="en-US" sz="1000" b="0" i="0" u="none" strike="noStrike" kern="0" cap="none" spc="0" normalizeH="0" baseline="0" noProof="0" dirty="0">
              <a:ln>
                <a:noFill/>
              </a:ln>
              <a:solidFill>
                <a:sysClr val="windowText" lastClr="000000"/>
              </a:solidFill>
              <a:effectLst/>
              <a:uLnTx/>
              <a:uFillTx/>
              <a:latin typeface="Arial" pitchFamily="34" charset="0"/>
              <a:cs typeface="Arial" pitchFamily="34" charset="0"/>
            </a:endParaRPr>
          </a:p>
        </p:txBody>
      </p:sp>
      <p:sp>
        <p:nvSpPr>
          <p:cNvPr id="40" name="Rectangle 96"/>
          <p:cNvSpPr>
            <a:spLocks noChangeArrowheads="1"/>
          </p:cNvSpPr>
          <p:nvPr/>
        </p:nvSpPr>
        <p:spPr bwMode="auto">
          <a:xfrm>
            <a:off x="5089087" y="5198853"/>
            <a:ext cx="1440000" cy="270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41" name="Rectangle 98"/>
          <p:cNvSpPr>
            <a:spLocks noChangeArrowheads="1"/>
          </p:cNvSpPr>
          <p:nvPr/>
        </p:nvSpPr>
        <p:spPr bwMode="auto">
          <a:xfrm>
            <a:off x="7342086" y="3845392"/>
            <a:ext cx="1447211" cy="270000"/>
          </a:xfrm>
          <a:prstGeom prst="rect">
            <a:avLst/>
          </a:prstGeom>
          <a:solidFill>
            <a:srgbClr val="CC99FF">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MVM(3)</a:t>
            </a:r>
            <a:endParaRPr kumimoji="0" lang="en-US" sz="1000" b="0" i="0" u="none" strike="noStrike" kern="0" cap="none" spc="0" normalizeH="0" baseline="0" noProof="0" dirty="0">
              <a:ln>
                <a:noFill/>
              </a:ln>
              <a:solidFill>
                <a:sysClr val="windowText" lastClr="000000"/>
              </a:solidFill>
              <a:effectLst/>
              <a:uLnTx/>
              <a:uFillTx/>
              <a:latin typeface="Arial" pitchFamily="34" charset="0"/>
              <a:cs typeface="Arial" pitchFamily="34" charset="0"/>
            </a:endParaRPr>
          </a:p>
        </p:txBody>
      </p:sp>
      <p:sp>
        <p:nvSpPr>
          <p:cNvPr id="42" name="Rectangle 98"/>
          <p:cNvSpPr>
            <a:spLocks noChangeArrowheads="1"/>
          </p:cNvSpPr>
          <p:nvPr/>
        </p:nvSpPr>
        <p:spPr bwMode="auto">
          <a:xfrm>
            <a:off x="7344534" y="5199038"/>
            <a:ext cx="1440000" cy="270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BEL(3)</a:t>
            </a:r>
            <a:endParaRPr kumimoji="0" lang="en-US" sz="1000" b="0" i="0" u="none" strike="noStrike" kern="0" cap="none" spc="0" normalizeH="0" baseline="0" noProof="0" dirty="0">
              <a:ln>
                <a:noFill/>
              </a:ln>
              <a:solidFill>
                <a:sysClr val="windowText" lastClr="000000"/>
              </a:solidFill>
              <a:effectLst/>
              <a:uLnTx/>
              <a:uFillTx/>
              <a:latin typeface="Arial" pitchFamily="34" charset="0"/>
              <a:cs typeface="Arial" pitchFamily="34" charset="0"/>
            </a:endParaRPr>
          </a:p>
        </p:txBody>
      </p:sp>
      <p:sp>
        <p:nvSpPr>
          <p:cNvPr id="43" name="Rectangle 98"/>
          <p:cNvSpPr>
            <a:spLocks noChangeArrowheads="1"/>
          </p:cNvSpPr>
          <p:nvPr/>
        </p:nvSpPr>
        <p:spPr bwMode="auto">
          <a:xfrm>
            <a:off x="7344534" y="4930058"/>
            <a:ext cx="1440000" cy="270000"/>
          </a:xfrm>
          <a:prstGeom prst="rect">
            <a:avLst/>
          </a:prstGeom>
          <a:solidFill>
            <a:srgbClr val="FFFF00">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BEL(3)</a:t>
            </a:r>
            <a:endParaRPr kumimoji="0" lang="en-US" sz="1000" b="0" i="0" u="none" strike="noStrike" kern="0" cap="none" spc="0" normalizeH="0" baseline="0" noProof="0" dirty="0">
              <a:ln>
                <a:noFill/>
              </a:ln>
              <a:solidFill>
                <a:sysClr val="windowText" lastClr="000000"/>
              </a:solidFill>
              <a:effectLst/>
              <a:uLnTx/>
              <a:uFillTx/>
              <a:latin typeface="Arial" pitchFamily="34" charset="0"/>
              <a:cs typeface="Arial" pitchFamily="34" charset="0"/>
            </a:endParaRPr>
          </a:p>
        </p:txBody>
      </p:sp>
      <p:sp>
        <p:nvSpPr>
          <p:cNvPr id="44" name="Rectangle 43"/>
          <p:cNvSpPr/>
          <p:nvPr/>
        </p:nvSpPr>
        <p:spPr>
          <a:xfrm>
            <a:off x="919596" y="1636289"/>
            <a:ext cx="1441081" cy="1360038"/>
          </a:xfrm>
          <a:prstGeom prst="rect">
            <a:avLst/>
          </a:prstGeom>
          <a:noFill/>
          <a:ln w="38100" cap="flat" cmpd="sng" algn="ctr">
            <a:solidFill>
              <a:srgbClr val="0020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5" name="Rectangle 44"/>
          <p:cNvSpPr/>
          <p:nvPr/>
        </p:nvSpPr>
        <p:spPr>
          <a:xfrm>
            <a:off x="5089087" y="2458353"/>
            <a:ext cx="1440000" cy="534967"/>
          </a:xfrm>
          <a:prstGeom prst="rect">
            <a:avLst/>
          </a:prstGeom>
          <a:noFill/>
          <a:ln w="38100" cap="flat" cmpd="sng" algn="ctr">
            <a:solidFill>
              <a:srgbClr val="0020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Text Box 87"/>
          <p:cNvSpPr txBox="1">
            <a:spLocks noChangeArrowheads="1"/>
          </p:cNvSpPr>
          <p:nvPr/>
        </p:nvSpPr>
        <p:spPr bwMode="auto">
          <a:xfrm>
            <a:off x="6609185" y="2726952"/>
            <a:ext cx="513582" cy="270000"/>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RC</a:t>
            </a:r>
            <a:endParaRPr kumimoji="0" lang="en-US" sz="6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47" name="Text Box 87"/>
          <p:cNvSpPr txBox="1">
            <a:spLocks noChangeArrowheads="1"/>
          </p:cNvSpPr>
          <p:nvPr/>
        </p:nvSpPr>
        <p:spPr bwMode="auto">
          <a:xfrm>
            <a:off x="2549551" y="2294282"/>
            <a:ext cx="338755" cy="655544"/>
          </a:xfrm>
          <a:prstGeom prst="rect">
            <a:avLst/>
          </a:prstGeom>
          <a:noFill/>
          <a:ln>
            <a:noFill/>
          </a:ln>
        </p:spPr>
        <p:txBody>
          <a:bodyPr vert="wordArtVert"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SCR</a:t>
            </a:r>
            <a:endParaRPr kumimoji="0" lang="en-US" sz="6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48" name="Text Box 87"/>
          <p:cNvSpPr txBox="1">
            <a:spLocks noChangeArrowheads="1"/>
          </p:cNvSpPr>
          <p:nvPr/>
        </p:nvSpPr>
        <p:spPr bwMode="auto">
          <a:xfrm>
            <a:off x="4591872" y="5074258"/>
            <a:ext cx="549967" cy="188850"/>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cs typeface="Arial" pitchFamily="34" charset="0"/>
              </a:rPr>
              <a:t> </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TP(1)</a:t>
            </a:r>
            <a:endParaRPr kumimoji="0" lang="en-US" sz="6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49" name="Text Box 87"/>
          <p:cNvSpPr txBox="1">
            <a:spLocks noChangeArrowheads="1"/>
          </p:cNvSpPr>
          <p:nvPr/>
        </p:nvSpPr>
        <p:spPr bwMode="auto">
          <a:xfrm>
            <a:off x="517950" y="4256583"/>
            <a:ext cx="402727" cy="542156"/>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V</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a:t>
            </a:r>
            <a:endParaRPr kumimoji="0" lang="en-US" sz="6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50" name="Text Box 87"/>
          <p:cNvSpPr txBox="1">
            <a:spLocks noChangeArrowheads="1"/>
          </p:cNvSpPr>
          <p:nvPr/>
        </p:nvSpPr>
        <p:spPr bwMode="auto">
          <a:xfrm>
            <a:off x="533327" y="5008032"/>
            <a:ext cx="402727" cy="644520"/>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E</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L</a:t>
            </a:r>
            <a:endParaRPr kumimoji="0" lang="en-US" sz="6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51" name="Rectangle 83"/>
          <p:cNvSpPr>
            <a:spLocks noChangeArrowheads="1"/>
          </p:cNvSpPr>
          <p:nvPr/>
        </p:nvSpPr>
        <p:spPr bwMode="auto">
          <a:xfrm>
            <a:off x="7351612" y="2480621"/>
            <a:ext cx="1433345" cy="270000"/>
          </a:xfrm>
          <a:prstGeom prst="rect">
            <a:avLst/>
          </a:prstGeom>
          <a:solidFill>
            <a:srgbClr val="FF6600">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2500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VaR</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99.5%</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52" name="Rectangle 99"/>
          <p:cNvSpPr>
            <a:spLocks noChangeArrowheads="1"/>
          </p:cNvSpPr>
          <p:nvPr/>
        </p:nvSpPr>
        <p:spPr bwMode="auto">
          <a:xfrm>
            <a:off x="3059497" y="4650892"/>
            <a:ext cx="1440000" cy="270000"/>
          </a:xfrm>
          <a:prstGeom prst="rect">
            <a:avLst/>
          </a:prstGeom>
          <a:solidFill>
            <a:srgbClr val="CC99FF"/>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MVM(1)</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53" name="Rectangle 96"/>
          <p:cNvSpPr>
            <a:spLocks noChangeArrowheads="1"/>
          </p:cNvSpPr>
          <p:nvPr/>
        </p:nvSpPr>
        <p:spPr bwMode="auto">
          <a:xfrm>
            <a:off x="3059497" y="5461729"/>
            <a:ext cx="1440000" cy="270000"/>
          </a:xfrm>
          <a:prstGeom prst="rect">
            <a:avLst/>
          </a:prstGeom>
          <a:solidFill>
            <a:srgbClr val="FFFF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BEL(1)</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54" name="Rectangle 93"/>
          <p:cNvSpPr>
            <a:spLocks noChangeArrowheads="1"/>
          </p:cNvSpPr>
          <p:nvPr/>
        </p:nvSpPr>
        <p:spPr bwMode="auto">
          <a:xfrm>
            <a:off x="3059497" y="2993320"/>
            <a:ext cx="1440000" cy="270000"/>
          </a:xfrm>
          <a:prstGeom prst="rect">
            <a:avLst/>
          </a:prstGeom>
          <a:solidFill>
            <a:srgbClr val="FF6600"/>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VaR</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99.5%</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55" name="Rectangle 92"/>
          <p:cNvSpPr>
            <a:spLocks noChangeArrowheads="1"/>
          </p:cNvSpPr>
          <p:nvPr/>
        </p:nvSpPr>
        <p:spPr bwMode="auto">
          <a:xfrm>
            <a:off x="3059497" y="5967312"/>
            <a:ext cx="1440000" cy="2700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Year 1</a:t>
            </a: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56" name="AutoShape 86"/>
          <p:cNvSpPr>
            <a:spLocks/>
          </p:cNvSpPr>
          <p:nvPr/>
        </p:nvSpPr>
        <p:spPr bwMode="auto">
          <a:xfrm>
            <a:off x="8791874" y="3859012"/>
            <a:ext cx="125252" cy="1872715"/>
          </a:xfrm>
          <a:prstGeom prst="rightBrace">
            <a:avLst>
              <a:gd name="adj1" fmla="val 3125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57" name="Text Box 87"/>
          <p:cNvSpPr txBox="1">
            <a:spLocks noChangeArrowheads="1"/>
          </p:cNvSpPr>
          <p:nvPr/>
        </p:nvSpPr>
        <p:spPr bwMode="auto">
          <a:xfrm>
            <a:off x="8838073" y="4808078"/>
            <a:ext cx="795447" cy="203570"/>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TP(3|ξ</a:t>
            </a:r>
            <a:r>
              <a:rPr kumimoji="0" lang="en-US" sz="1000" b="0" i="0" u="none" strike="noStrike" kern="0" cap="none" spc="0" normalizeH="0" baseline="-25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.ξ</a:t>
            </a:r>
            <a:r>
              <a:rPr kumimoji="0" lang="en-US" sz="1000" b="0" i="0" u="none" strike="noStrike" kern="0" cap="none" spc="0" normalizeH="0" baseline="-2500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58" name="AutoShape 86"/>
          <p:cNvSpPr>
            <a:spLocks/>
          </p:cNvSpPr>
          <p:nvPr/>
        </p:nvSpPr>
        <p:spPr bwMode="auto">
          <a:xfrm>
            <a:off x="6536799" y="2454617"/>
            <a:ext cx="122806" cy="808704"/>
          </a:xfrm>
          <a:prstGeom prst="rightBrace">
            <a:avLst>
              <a:gd name="adj1" fmla="val 3125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59" name="AutoShape 86"/>
          <p:cNvSpPr>
            <a:spLocks/>
          </p:cNvSpPr>
          <p:nvPr/>
        </p:nvSpPr>
        <p:spPr bwMode="auto">
          <a:xfrm>
            <a:off x="6548137" y="4129012"/>
            <a:ext cx="130518" cy="1593191"/>
          </a:xfrm>
          <a:prstGeom prst="rightBrace">
            <a:avLst>
              <a:gd name="adj1" fmla="val 3125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60" name="Text Box 87"/>
          <p:cNvSpPr txBox="1">
            <a:spLocks noChangeArrowheads="1"/>
          </p:cNvSpPr>
          <p:nvPr/>
        </p:nvSpPr>
        <p:spPr bwMode="auto">
          <a:xfrm>
            <a:off x="6611553" y="4949108"/>
            <a:ext cx="698662" cy="228600"/>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TP(2|ξ</a:t>
            </a:r>
            <a:r>
              <a:rPr kumimoji="0" lang="en-US" sz="1000" b="0" i="0" u="none" strike="noStrike" kern="0" cap="none" spc="0" normalizeH="0" baseline="-25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61" name="AutoShape 80"/>
          <p:cNvSpPr>
            <a:spLocks/>
          </p:cNvSpPr>
          <p:nvPr/>
        </p:nvSpPr>
        <p:spPr bwMode="auto">
          <a:xfrm>
            <a:off x="4885936" y="2458353"/>
            <a:ext cx="211081" cy="538599"/>
          </a:xfrm>
          <a:prstGeom prst="leftBrace">
            <a:avLst>
              <a:gd name="adj1" fmla="val 33333"/>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endParaRPr>
          </a:p>
        </p:txBody>
      </p:sp>
      <p:sp>
        <p:nvSpPr>
          <p:cNvPr id="62" name="Text Box 101"/>
          <p:cNvSpPr txBox="1">
            <a:spLocks noChangeArrowheads="1"/>
          </p:cNvSpPr>
          <p:nvPr/>
        </p:nvSpPr>
        <p:spPr bwMode="auto">
          <a:xfrm>
            <a:off x="4565775" y="2552328"/>
            <a:ext cx="603250" cy="2286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TP</a:t>
            </a: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63" name="Rectangle 108"/>
          <p:cNvSpPr>
            <a:spLocks noChangeArrowheads="1"/>
          </p:cNvSpPr>
          <p:nvPr/>
        </p:nvSpPr>
        <p:spPr bwMode="auto">
          <a:xfrm>
            <a:off x="3059497" y="1912825"/>
            <a:ext cx="1440000" cy="263464"/>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64" name="Rectangle 107"/>
          <p:cNvSpPr>
            <a:spLocks noChangeArrowheads="1"/>
          </p:cNvSpPr>
          <p:nvPr/>
        </p:nvSpPr>
        <p:spPr bwMode="auto">
          <a:xfrm>
            <a:off x="3059497" y="2175271"/>
            <a:ext cx="1440000" cy="270000"/>
          </a:xfrm>
          <a:prstGeom prst="rect">
            <a:avLst/>
          </a:prstGeom>
          <a:solidFill>
            <a:srgbClr val="CC99FF">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65" name="Rectangle 105"/>
          <p:cNvSpPr>
            <a:spLocks noChangeArrowheads="1"/>
          </p:cNvSpPr>
          <p:nvPr/>
        </p:nvSpPr>
        <p:spPr bwMode="auto">
          <a:xfrm>
            <a:off x="3059497" y="2449463"/>
            <a:ext cx="1440000" cy="270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66" name="Rectangle 104"/>
          <p:cNvSpPr>
            <a:spLocks noChangeArrowheads="1"/>
          </p:cNvSpPr>
          <p:nvPr/>
        </p:nvSpPr>
        <p:spPr bwMode="auto">
          <a:xfrm>
            <a:off x="3059497" y="2721203"/>
            <a:ext cx="1440000" cy="270000"/>
          </a:xfrm>
          <a:prstGeom prst="rect">
            <a:avLst/>
          </a:prstGeom>
          <a:solidFill>
            <a:srgbClr val="FFFF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67" name="Rectangle 66"/>
          <p:cNvSpPr/>
          <p:nvPr/>
        </p:nvSpPr>
        <p:spPr>
          <a:xfrm>
            <a:off x="3059497" y="1638470"/>
            <a:ext cx="1441081" cy="1365411"/>
          </a:xfrm>
          <a:prstGeom prst="rect">
            <a:avLst/>
          </a:prstGeom>
          <a:noFill/>
          <a:ln w="38100" cap="flat" cmpd="sng" algn="ctr">
            <a:solidFill>
              <a:srgbClr val="00206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cxnSp>
        <p:nvCxnSpPr>
          <p:cNvPr id="68" name="Straight Connector 67"/>
          <p:cNvCxnSpPr/>
          <p:nvPr/>
        </p:nvCxnSpPr>
        <p:spPr>
          <a:xfrm>
            <a:off x="2379427" y="1638469"/>
            <a:ext cx="698820" cy="0"/>
          </a:xfrm>
          <a:prstGeom prst="line">
            <a:avLst/>
          </a:prstGeom>
          <a:noFill/>
          <a:ln w="22225" cap="flat" cmpd="sng" algn="ctr">
            <a:solidFill>
              <a:srgbClr val="4F81BD">
                <a:shade val="95000"/>
                <a:satMod val="105000"/>
              </a:srgbClr>
            </a:solidFill>
            <a:prstDash val="dash"/>
          </a:ln>
          <a:effectLst/>
        </p:spPr>
      </p:cxnSp>
      <p:cxnSp>
        <p:nvCxnSpPr>
          <p:cNvPr id="69" name="Straight Connector 68"/>
          <p:cNvCxnSpPr/>
          <p:nvPr/>
        </p:nvCxnSpPr>
        <p:spPr>
          <a:xfrm>
            <a:off x="2379427" y="3002908"/>
            <a:ext cx="698820" cy="0"/>
          </a:xfrm>
          <a:prstGeom prst="line">
            <a:avLst/>
          </a:prstGeom>
          <a:noFill/>
          <a:ln w="22225" cap="flat" cmpd="sng" algn="ctr">
            <a:solidFill>
              <a:srgbClr val="4F81BD">
                <a:shade val="95000"/>
                <a:satMod val="105000"/>
              </a:srgbClr>
            </a:solidFill>
            <a:prstDash val="dash"/>
          </a:ln>
          <a:effectLst/>
        </p:spPr>
      </p:cxnSp>
      <p:sp>
        <p:nvSpPr>
          <p:cNvPr id="70" name="AutoShape 100"/>
          <p:cNvSpPr>
            <a:spLocks/>
          </p:cNvSpPr>
          <p:nvPr/>
        </p:nvSpPr>
        <p:spPr bwMode="auto">
          <a:xfrm flipH="1">
            <a:off x="2926203" y="1638470"/>
            <a:ext cx="152043" cy="1617939"/>
          </a:xfrm>
          <a:prstGeom prst="rightBrace">
            <a:avLst>
              <a:gd name="adj1" fmla="val 37500"/>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endParaRPr>
          </a:p>
        </p:txBody>
      </p:sp>
      <p:sp>
        <p:nvSpPr>
          <p:cNvPr id="71" name="Rectangle 108"/>
          <p:cNvSpPr>
            <a:spLocks noChangeArrowheads="1"/>
          </p:cNvSpPr>
          <p:nvPr/>
        </p:nvSpPr>
        <p:spPr bwMode="auto">
          <a:xfrm>
            <a:off x="921123" y="1636289"/>
            <a:ext cx="1440000" cy="270000"/>
          </a:xfrm>
          <a:prstGeom prst="rect">
            <a:avLst/>
          </a:prstGeom>
          <a:solidFill>
            <a:srgbClr val="FF00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72" name="Rectangle 108"/>
          <p:cNvSpPr>
            <a:spLocks noChangeArrowheads="1"/>
          </p:cNvSpPr>
          <p:nvPr/>
        </p:nvSpPr>
        <p:spPr bwMode="auto">
          <a:xfrm>
            <a:off x="3063132" y="1636289"/>
            <a:ext cx="1440000" cy="270000"/>
          </a:xfrm>
          <a:prstGeom prst="rect">
            <a:avLst/>
          </a:prstGeom>
          <a:solidFill>
            <a:srgbClr val="FF00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73" name="Rectangle 108"/>
          <p:cNvSpPr>
            <a:spLocks noChangeArrowheads="1"/>
          </p:cNvSpPr>
          <p:nvPr/>
        </p:nvSpPr>
        <p:spPr bwMode="auto">
          <a:xfrm>
            <a:off x="5106542" y="4091533"/>
            <a:ext cx="1440000" cy="270000"/>
          </a:xfrm>
          <a:prstGeom prst="rect">
            <a:avLst/>
          </a:prstGeom>
          <a:solidFill>
            <a:srgbClr val="FF00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74" name="Rectangle 108"/>
          <p:cNvSpPr>
            <a:spLocks noChangeArrowheads="1"/>
          </p:cNvSpPr>
          <p:nvPr/>
        </p:nvSpPr>
        <p:spPr bwMode="auto">
          <a:xfrm>
            <a:off x="5089087" y="2188353"/>
            <a:ext cx="1440000" cy="270000"/>
          </a:xfrm>
          <a:prstGeom prst="rect">
            <a:avLst/>
          </a:prstGeom>
          <a:solidFill>
            <a:srgbClr val="FFFF00">
              <a:alpha val="25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75" name="Rectangle 83"/>
          <p:cNvSpPr>
            <a:spLocks noChangeArrowheads="1"/>
          </p:cNvSpPr>
          <p:nvPr/>
        </p:nvSpPr>
        <p:spPr bwMode="auto">
          <a:xfrm>
            <a:off x="7360975" y="2210621"/>
            <a:ext cx="1433345" cy="270000"/>
          </a:xfrm>
          <a:prstGeom prst="rect">
            <a:avLst/>
          </a:prstGeom>
          <a:solidFill>
            <a:srgbClr val="FF6600">
              <a:alpha val="4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25000" noProof="0" dirty="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2500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VaR</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99.5%</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76" name="Rectangle 108"/>
          <p:cNvSpPr>
            <a:spLocks noChangeArrowheads="1"/>
          </p:cNvSpPr>
          <p:nvPr/>
        </p:nvSpPr>
        <p:spPr bwMode="auto">
          <a:xfrm>
            <a:off x="7345691" y="3575245"/>
            <a:ext cx="1440000" cy="270000"/>
          </a:xfrm>
          <a:prstGeom prst="rect">
            <a:avLst/>
          </a:prstGeom>
          <a:solidFill>
            <a:srgbClr val="FF00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77" name="Rectangle 108"/>
          <p:cNvSpPr>
            <a:spLocks noChangeArrowheads="1"/>
          </p:cNvSpPr>
          <p:nvPr/>
        </p:nvSpPr>
        <p:spPr bwMode="auto">
          <a:xfrm>
            <a:off x="7342086" y="4660066"/>
            <a:ext cx="1440000" cy="270000"/>
          </a:xfrm>
          <a:prstGeom prst="rect">
            <a:avLst/>
          </a:prstGeom>
          <a:solidFill>
            <a:srgbClr val="FFFF00">
              <a:alpha val="25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78" name="Rectangle 108"/>
          <p:cNvSpPr>
            <a:spLocks noChangeArrowheads="1"/>
          </p:cNvSpPr>
          <p:nvPr/>
        </p:nvSpPr>
        <p:spPr bwMode="auto">
          <a:xfrm>
            <a:off x="5096799" y="1918353"/>
            <a:ext cx="1440000" cy="270000"/>
          </a:xfrm>
          <a:prstGeom prst="rect">
            <a:avLst/>
          </a:prstGeom>
          <a:solidFill>
            <a:srgbClr val="FF0000">
              <a:alpha val="50000"/>
            </a:srgbClr>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MVM(3)</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79" name="Rectangle 78"/>
          <p:cNvSpPr/>
          <p:nvPr/>
        </p:nvSpPr>
        <p:spPr>
          <a:xfrm>
            <a:off x="5082216" y="1918353"/>
            <a:ext cx="1447505" cy="526918"/>
          </a:xfrm>
          <a:prstGeom prst="rect">
            <a:avLst/>
          </a:prstGeom>
          <a:noFill/>
          <a:ln w="25400" cap="flat" cmpd="sng" algn="ctr">
            <a:solidFill>
              <a:sysClr val="windowText" lastClr="000000">
                <a:lumMod val="95000"/>
                <a:lumOff val="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80" name="AutoShape 80"/>
          <p:cNvSpPr>
            <a:spLocks/>
          </p:cNvSpPr>
          <p:nvPr/>
        </p:nvSpPr>
        <p:spPr bwMode="auto">
          <a:xfrm flipH="1">
            <a:off x="6544465" y="1912825"/>
            <a:ext cx="134189" cy="532446"/>
          </a:xfrm>
          <a:prstGeom prst="leftBrace">
            <a:avLst>
              <a:gd name="adj1" fmla="val 33333"/>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endParaRPr>
          </a:p>
        </p:txBody>
      </p:sp>
      <p:sp>
        <p:nvSpPr>
          <p:cNvPr id="81" name="Text Box 101"/>
          <p:cNvSpPr txBox="1">
            <a:spLocks noChangeArrowheads="1"/>
          </p:cNvSpPr>
          <p:nvPr/>
        </p:nvSpPr>
        <p:spPr bwMode="auto">
          <a:xfrm>
            <a:off x="6573863" y="1985789"/>
            <a:ext cx="603250" cy="2286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TP</a:t>
            </a: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Tree>
    <p:extLst>
      <p:ext uri="{BB962C8B-B14F-4D97-AF65-F5344CB8AC3E}">
        <p14:creationId xmlns:p14="http://schemas.microsoft.com/office/powerpoint/2010/main" val="3465312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Title 2"/>
          <p:cNvSpPr>
            <a:spLocks noGrp="1"/>
          </p:cNvSpPr>
          <p:nvPr>
            <p:ph type="title"/>
          </p:nvPr>
        </p:nvSpPr>
        <p:spPr bwMode="auto">
          <a:xfrm>
            <a:off x="0" y="539753"/>
            <a:ext cx="6731400" cy="468313"/>
          </a:xfrm>
          <a:ln>
            <a:solidFill>
              <a:srgbClr val="BFBFBF"/>
            </a:solidFill>
            <a:miter lim="800000"/>
            <a:headEnd/>
            <a:tailEnd/>
          </a:ln>
        </p:spPr>
        <p:txBody>
          <a:bodyPr wrap="square" numCol="1" anchorCtr="0" compatLnSpc="1">
            <a:prstTxWarp prst="textNoShape">
              <a:avLst/>
            </a:prstTxWarp>
          </a:bodyPr>
          <a:lstStyle/>
          <a:p>
            <a:r>
              <a:rPr lang="en-AU" sz="2400" dirty="0" smtClean="0"/>
              <a:t>Risk Capital: VaRs and T-</a:t>
            </a:r>
            <a:r>
              <a:rPr lang="en-AU" sz="2400" dirty="0" err="1" smtClean="0"/>
              <a:t>VaRs</a:t>
            </a:r>
            <a:r>
              <a:rPr lang="en-AU" sz="2400" dirty="0" smtClean="0"/>
              <a:t> (2)</a:t>
            </a:r>
          </a:p>
        </p:txBody>
      </p:sp>
      <p:pic>
        <p:nvPicPr>
          <p:cNvPr id="9" name="Picture 8" descr="Npercentiles0.bmp"/>
          <p:cNvPicPr>
            <a:picLocks noChangeAspect="1"/>
          </p:cNvPicPr>
          <p:nvPr/>
        </p:nvPicPr>
        <p:blipFill>
          <a:blip r:embed="rId2" cstate="print"/>
          <a:stretch>
            <a:fillRect/>
          </a:stretch>
        </p:blipFill>
        <p:spPr>
          <a:xfrm>
            <a:off x="1934745" y="1214425"/>
            <a:ext cx="5061358" cy="3121697"/>
          </a:xfrm>
          <a:prstGeom prst="rect">
            <a:avLst/>
          </a:prstGeom>
        </p:spPr>
      </p:pic>
      <p:sp>
        <p:nvSpPr>
          <p:cNvPr id="10" name="TextBox 9"/>
          <p:cNvSpPr txBox="1"/>
          <p:nvPr/>
        </p:nvSpPr>
        <p:spPr>
          <a:xfrm>
            <a:off x="1934746" y="4331293"/>
            <a:ext cx="5262599" cy="338554"/>
          </a:xfrm>
          <a:prstGeom prst="rect">
            <a:avLst/>
          </a:prstGeom>
          <a:noFill/>
        </p:spPr>
        <p:txBody>
          <a:bodyPr wrap="square" rtlCol="0">
            <a:spAutoFit/>
          </a:bodyPr>
          <a:lstStyle/>
          <a:p>
            <a:r>
              <a:rPr lang="en-AU" sz="1600" dirty="0" smtClean="0">
                <a:solidFill>
                  <a:prstClr val="black"/>
                </a:solidFill>
                <a:latin typeface="Arial" pitchFamily="34" charset="0"/>
              </a:rPr>
              <a:t>10M                                                                100M</a:t>
            </a:r>
            <a:endParaRPr lang="en-AU" sz="1600" dirty="0">
              <a:solidFill>
                <a:prstClr val="black"/>
              </a:solidFill>
              <a:latin typeface="Arial" pitchFamily="34" charset="0"/>
            </a:endParaRPr>
          </a:p>
        </p:txBody>
      </p:sp>
      <p:pic>
        <p:nvPicPr>
          <p:cNvPr id="6146" name="Picture 2"/>
          <p:cNvPicPr>
            <a:picLocks noGrp="1" noChangeAspect="1" noChangeArrowheads="1"/>
          </p:cNvPicPr>
          <p:nvPr>
            <p:ph idx="1"/>
          </p:nvPr>
        </p:nvPicPr>
        <p:blipFill>
          <a:blip r:embed="rId3" cstate="print"/>
          <a:srcRect/>
          <a:stretch>
            <a:fillRect/>
          </a:stretch>
        </p:blipFill>
        <p:spPr bwMode="auto">
          <a:xfrm>
            <a:off x="1934745" y="1214425"/>
            <a:ext cx="5061358" cy="3121697"/>
          </a:xfrm>
          <a:prstGeom prst="rect">
            <a:avLst/>
          </a:prstGeom>
          <a:noFill/>
          <a:ln w="9525">
            <a:noFill/>
            <a:miter lim="800000"/>
            <a:headEnd/>
            <a:tailEnd/>
          </a:ln>
          <a:effectLst/>
        </p:spPr>
      </p:pic>
      <p:sp>
        <p:nvSpPr>
          <p:cNvPr id="8" name="TextBox 7"/>
          <p:cNvSpPr txBox="1"/>
          <p:nvPr/>
        </p:nvSpPr>
        <p:spPr>
          <a:xfrm>
            <a:off x="6996103" y="1428737"/>
            <a:ext cx="2368194" cy="2554545"/>
          </a:xfrm>
          <a:prstGeom prst="rect">
            <a:avLst/>
          </a:prstGeom>
          <a:noFill/>
        </p:spPr>
        <p:txBody>
          <a:bodyPr wrap="square" rtlCol="0">
            <a:spAutoFit/>
          </a:bodyPr>
          <a:lstStyle/>
          <a:p>
            <a:r>
              <a:rPr lang="en-AU" sz="2000" dirty="0" smtClean="0">
                <a:solidFill>
                  <a:prstClr val="black"/>
                </a:solidFill>
                <a:latin typeface="Times New Roman" pitchFamily="18" charset="0"/>
                <a:cs typeface="Times New Roman" pitchFamily="18" charset="0"/>
              </a:rPr>
              <a:t>The mean is, by definition, the “probability-weighted average of future outcomes”. </a:t>
            </a:r>
          </a:p>
          <a:p>
            <a:r>
              <a:rPr lang="en-AU" sz="2000" dirty="0" smtClean="0">
                <a:solidFill>
                  <a:prstClr val="black"/>
                </a:solidFill>
                <a:latin typeface="Times New Roman" pitchFamily="18" charset="0"/>
                <a:cs typeface="Times New Roman" pitchFamily="18" charset="0"/>
              </a:rPr>
              <a:t>In this example Mean = 40.0M</a:t>
            </a:r>
          </a:p>
          <a:p>
            <a:endParaRPr lang="en-AU" sz="2000" dirty="0">
              <a:solidFill>
                <a:prstClr val="black"/>
              </a:solidFill>
              <a:latin typeface="Times New Roman" pitchFamily="18" charset="0"/>
              <a:cs typeface="Times New Roman" pitchFamily="18" charset="0"/>
            </a:endParaRPr>
          </a:p>
        </p:txBody>
      </p:sp>
      <p:sp>
        <p:nvSpPr>
          <p:cNvPr id="11" name="TextBox 10"/>
          <p:cNvSpPr txBox="1"/>
          <p:nvPr/>
        </p:nvSpPr>
        <p:spPr>
          <a:xfrm>
            <a:off x="773877" y="4857763"/>
            <a:ext cx="8435637" cy="1015663"/>
          </a:xfrm>
          <a:prstGeom prst="rect">
            <a:avLst/>
          </a:prstGeom>
          <a:noFill/>
        </p:spPr>
        <p:txBody>
          <a:bodyPr wrap="square" rtlCol="0">
            <a:spAutoFit/>
          </a:bodyPr>
          <a:lstStyle/>
          <a:p>
            <a:pPr algn="just"/>
            <a:r>
              <a:rPr lang="en-AU" sz="1200" dirty="0" smtClean="0">
                <a:solidFill>
                  <a:prstClr val="black"/>
                </a:solidFill>
                <a:latin typeface="Times New Roman" pitchFamily="18" charset="0"/>
                <a:cs typeface="Times New Roman" pitchFamily="18" charset="0"/>
              </a:rPr>
              <a:t>Solvency II: “The Best Estimate shall correspond to the probability-weighted average of future cash-flows, taking into account the value of money (expected  present value of future cash-flows, using the relevant risk-free interest rate term structure.)”</a:t>
            </a:r>
          </a:p>
          <a:p>
            <a:pPr algn="just"/>
            <a:endParaRPr lang="en-AU" sz="1200" dirty="0" smtClean="0">
              <a:solidFill>
                <a:prstClr val="black"/>
              </a:solidFill>
              <a:latin typeface="Times New Roman" pitchFamily="18" charset="0"/>
              <a:cs typeface="Times New Roman" pitchFamily="18" charset="0"/>
            </a:endParaRPr>
          </a:p>
          <a:p>
            <a:pPr algn="just"/>
            <a:r>
              <a:rPr lang="en-AU" sz="1200" dirty="0" smtClean="0">
                <a:solidFill>
                  <a:prstClr val="black"/>
                </a:solidFill>
                <a:latin typeface="Times New Roman" pitchFamily="18" charset="0"/>
                <a:cs typeface="Times New Roman" pitchFamily="18" charset="0"/>
              </a:rPr>
              <a:t>To compute this we need to have the means by calendar period, as well as a projection of interest rates. Provision must be made for losses above the mean.</a:t>
            </a:r>
            <a:endParaRPr lang="en-AU" sz="1200" dirty="0">
              <a:solidFill>
                <a:prstClr val="black"/>
              </a:solidFill>
              <a:latin typeface="Times New Roman" pitchFamily="18" charset="0"/>
              <a:cs typeface="Times New Roman" pitchFamily="18" charset="0"/>
            </a:endParaRPr>
          </a:p>
        </p:txBody>
      </p:sp>
    </p:spTree>
    <p:extLst>
      <p:ext uri="{BB962C8B-B14F-4D97-AF65-F5344CB8AC3E}">
        <p14:creationId xmlns:p14="http://schemas.microsoft.com/office/powerpoint/2010/main" val="1995454235"/>
      </p:ext>
    </p:extLst>
  </p:cSld>
  <p:clrMapOvr>
    <a:masterClrMapping/>
  </p:clrMapOvr>
  <p:timing>
    <p:tnLst>
      <p:par>
        <p:cTn id="1" dur="indefinite" restart="never" nodeType="tmRoot"/>
      </p:par>
    </p:tnLst>
  </p:timing>
</p:sld>
</file>

<file path=ppt/theme/theme1.xml><?xml version="1.0" encoding="utf-8"?>
<a:theme xmlns:a="http://schemas.openxmlformats.org/drawingml/2006/main" name="AP_PPT_Speaker_template_F">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cene3d>
          <a:camera prst="orthographicFront"/>
          <a:lightRig rig="threePt" dir="t"/>
        </a:scene3d>
        <a:sp3d>
          <a:bevelT/>
        </a:sp3d>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Insureware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AP_PPT_Speaker_template_F</Template>
  <TotalTime>5671</TotalTime>
  <Words>5110</Words>
  <Application>Microsoft Office PowerPoint</Application>
  <PresentationFormat>A4 Paper (210x297 mm)</PresentationFormat>
  <Paragraphs>801</Paragraphs>
  <Slides>87</Slides>
  <Notes>0</Notes>
  <HiddenSlides>0</HiddenSlides>
  <MMClips>0</MMClips>
  <ScaleCrop>false</ScaleCrop>
  <HeadingPairs>
    <vt:vector size="4" baseType="variant">
      <vt:variant>
        <vt:lpstr>Theme</vt:lpstr>
      </vt:variant>
      <vt:variant>
        <vt:i4>3</vt:i4>
      </vt:variant>
      <vt:variant>
        <vt:lpstr>Slide Titles</vt:lpstr>
      </vt:variant>
      <vt:variant>
        <vt:i4>87</vt:i4>
      </vt:variant>
    </vt:vector>
  </HeadingPairs>
  <TitlesOfParts>
    <vt:vector size="90" baseType="lpstr">
      <vt:lpstr>AP_PPT_Speaker_template_F</vt:lpstr>
      <vt:lpstr>Office Theme</vt:lpstr>
      <vt:lpstr>Insureware Template</vt:lpstr>
      <vt:lpstr>Introduction and Summary</vt:lpstr>
      <vt:lpstr>Solvency II one-year risk horizon</vt:lpstr>
      <vt:lpstr>Most solutions to SII and IFRS4 metrics for long tail liabilities are like the Ptolemaic system</vt:lpstr>
      <vt:lpstr>If you look at things in the right way everything becomes simpler</vt:lpstr>
      <vt:lpstr>Example of risk diversification of SCR and Risk Margins</vt:lpstr>
      <vt:lpstr>Solvency II – Economic Balance Sheet</vt:lpstr>
      <vt:lpstr>Actual payments are made by calendar year</vt:lpstr>
      <vt:lpstr>Risk Capital: VaRs and T-VaRs (1)</vt:lpstr>
      <vt:lpstr>Risk Capital: VaRs and T-VaRs (2)</vt:lpstr>
      <vt:lpstr>Risk Capital: VaRs and T-VaRs (3)</vt:lpstr>
      <vt:lpstr>Risk Capital: VaRs and T-VaRs (4)</vt:lpstr>
      <vt:lpstr>Risk Capital: VaRs and T-VaRs (5)</vt:lpstr>
      <vt:lpstr>Risk Capital: V@Rs and T-V@Rs (6)</vt:lpstr>
      <vt:lpstr>VaR and T-VaR for loss distribution L</vt:lpstr>
      <vt:lpstr>                 V@R and T-V@R</vt:lpstr>
      <vt:lpstr>Risk Capital: VaRs and T-VaRs (7)</vt:lpstr>
      <vt:lpstr>Solvency  II one-year risk horizon:  satisfies three conditions - Summary of decomposing the directives- What are the basic elements?</vt:lpstr>
      <vt:lpstr>One-Year Risk Horizon</vt:lpstr>
      <vt:lpstr>The Concept of Risk - The Fair Value of Liabilities</vt:lpstr>
      <vt:lpstr>The Concept of Risk - The SCR</vt:lpstr>
      <vt:lpstr>The Concept of Risk - The SCR</vt:lpstr>
      <vt:lpstr>   The One-Year Risk Horizon</vt:lpstr>
      <vt:lpstr>Definition of SCR</vt:lpstr>
      <vt:lpstr>Definition of SCR</vt:lpstr>
      <vt:lpstr>The Concept of Risk Horizon Perspective</vt:lpstr>
      <vt:lpstr>Risk Capital – One Year risk Horizon</vt:lpstr>
      <vt:lpstr>Risk Capital – One Year risk Horizon</vt:lpstr>
      <vt:lpstr>PowerPoint Presentation</vt:lpstr>
      <vt:lpstr>Risk Capital – One Year risk Horizon</vt:lpstr>
      <vt:lpstr>Risk Capital – One Year Horizon</vt:lpstr>
      <vt:lpstr>Risk Capital – One Year Horizon</vt:lpstr>
      <vt:lpstr>Two-year runoff with first year in distress</vt:lpstr>
      <vt:lpstr>Capital flow:  Two-year runoff with first year in distress </vt:lpstr>
      <vt:lpstr>N-year run-off (Correlated)</vt:lpstr>
      <vt:lpstr>Two-year runoff with first year in distress</vt:lpstr>
      <vt:lpstr>What Causes Distress in the first year?</vt:lpstr>
      <vt:lpstr>Conditional Statistics from Simulations</vt:lpstr>
      <vt:lpstr>Conditional Statistics from Simulations</vt:lpstr>
      <vt:lpstr>Conditional Statistics from Simulations</vt:lpstr>
      <vt:lpstr>Multiple distress years</vt:lpstr>
      <vt:lpstr>Three Year Run-off with One-Year Risk Horizon All-Inclusive, risk-free rate is 0.</vt:lpstr>
      <vt:lpstr>PowerPoint Presentation</vt:lpstr>
      <vt:lpstr>Four Year Run-off with One-Year Risk Horizon All-Inclusive, risk-free rate is 0.</vt:lpstr>
      <vt:lpstr>Introduction and Summary</vt:lpstr>
      <vt:lpstr>A single composite model for all long tail LOBs</vt:lpstr>
      <vt:lpstr>SII metrics for the aggregate of six LOBs compared with SII metrics for the most volatile LOB- risk diversification of SCR and TP</vt:lpstr>
      <vt:lpstr>SII metrics for the aggregate of six LOBs compared with SII metrics for the most volatile LOB- risk diversification of SCR and TP</vt:lpstr>
      <vt:lpstr>SII metrics for the aggregate of six LOBs compared with SII metrics for the most volatile LOB- risk diversification of SCR and TP</vt:lpstr>
      <vt:lpstr>SII metrics for the aggregate of six LOBs compared with SII metrics for the most volatile LOB- risk diversification of SCR and TP</vt:lpstr>
      <vt:lpstr>SII metrics for the aggregate of six LOBs compared with SII metrics for the most volatile LOB- risk diversification of SCR and TP</vt:lpstr>
      <vt:lpstr>SII metrics for the aggregate of six LOBs compared with SII metrics for the most volatile LOB- risk diversification of SCR and TP</vt:lpstr>
      <vt:lpstr>Liability stream by calendar year and calendar year correlations for the Aggregate of  the six LOBs</vt:lpstr>
      <vt:lpstr>Liability stream by calendar year and calendar year correlations for LOB4- long tail with high correlations</vt:lpstr>
      <vt:lpstr>One-year risk horizon – one year in distress Aggregate of six LOBs</vt:lpstr>
      <vt:lpstr>One-year risk horizon – all years in distress Aggregate of six LOBs</vt:lpstr>
      <vt:lpstr>One-year risk horizon LOB4</vt:lpstr>
      <vt:lpstr>One-year risk horizon Comparing the aggregate of six LOBs with LOB4</vt:lpstr>
      <vt:lpstr>One-year risk horizon Comparing the aggregate of six LOBs with LOB4</vt:lpstr>
      <vt:lpstr>One-Year risk horizon Aggregate of six LOBs</vt:lpstr>
      <vt:lpstr>Ultimate Year Risk Horizon</vt:lpstr>
      <vt:lpstr>Ultimate-year risk horizon Aggregate of six LOBs</vt:lpstr>
      <vt:lpstr>Fungibility and Ring-fencing by example – drawing on the risk fund</vt:lpstr>
      <vt:lpstr>Consistent estimates of prior year ultimates and Solvency II Risk Measures on updating</vt:lpstr>
      <vt:lpstr>Consistent estimates of prior accident year ultimates and reserve increases on updating</vt:lpstr>
      <vt:lpstr>Consistent estimates of prior year ultimates  and SII metrics updating</vt:lpstr>
      <vt:lpstr>Consistent estimates of prior year ultimates on and SII metrics updating</vt:lpstr>
      <vt:lpstr>Consistent estimates of prior year ultimates on and SII metrics updating</vt:lpstr>
      <vt:lpstr>Consistent estimates of prior year ultimates on and SII metrics updating</vt:lpstr>
      <vt:lpstr>Conditional Statistics on next calendar period- volatility in ultimates on updating.</vt:lpstr>
      <vt:lpstr>Updating and monitoring</vt:lpstr>
      <vt:lpstr>Consistent estimates of prior year ultimates on and SII metrics updating</vt:lpstr>
      <vt:lpstr>Consistent estimates of prior year ultimates on and SII metrics updating</vt:lpstr>
      <vt:lpstr>Consistent Estimates of prior year ultimates on updating</vt:lpstr>
      <vt:lpstr>Consistent estimates of prior year ultimates on and SII metrics updating</vt:lpstr>
      <vt:lpstr>Consistent SII metrics on updating</vt:lpstr>
      <vt:lpstr>Consistent SII metrics on updating</vt:lpstr>
      <vt:lpstr>Consistent SII metrics on updating</vt:lpstr>
      <vt:lpstr>Two LOBs with common drivers- Example 1- same calendar year trend structure and high process correlation of 0.85 </vt:lpstr>
      <vt:lpstr>Two LOBs with common drivers- Example 1- same calendar year trend structure and high process correlation of 0.85 </vt:lpstr>
      <vt:lpstr>Three LOBs with common drivers- Example 2 Identical trend structure and high process correlation exceeding 0.9!</vt:lpstr>
      <vt:lpstr>Process correlation, trend (parameter) correlation, same trend structure and reserve distribution correlation</vt:lpstr>
      <vt:lpstr>Small company (exposure) versus industry auto BI  New South Wales Australia</vt:lpstr>
      <vt:lpstr>S&amp;P Syn Thesis 2010- RSA vs Allianz vs AXA vs Aviva Commercial:Fleets- each normalized by number claims reported in dev period zero</vt:lpstr>
      <vt:lpstr>S&amp;P Syn Thesis 2010- RSA:  Commercial Fleet vs Employers Liability vs Professional Indemnity vs Product and Public Liability- no relationships!</vt:lpstr>
      <vt:lpstr>There are four types of correlations between LOBs</vt:lpstr>
      <vt:lpstr>Introduction and Summary</vt:lpstr>
      <vt:lpstr>Three Year Run-off with One-Year Risk Horizon All-Inclusive, risk-free rate is 0.</vt:lpstr>
    </vt:vector>
  </TitlesOfParts>
  <Company>Actuarial Profession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Conference title Speaker names</dc:title>
  <dc:creator>barbarab</dc:creator>
  <cp:lastModifiedBy>BenZ</cp:lastModifiedBy>
  <cp:revision>203</cp:revision>
  <dcterms:created xsi:type="dcterms:W3CDTF">2010-03-11T12:44:30Z</dcterms:created>
  <dcterms:modified xsi:type="dcterms:W3CDTF">2012-02-26T23:49:22Z</dcterms:modified>
</cp:coreProperties>
</file>